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58" r:id="rId5"/>
    <p:sldId id="264" r:id="rId6"/>
    <p:sldId id="266" r:id="rId7"/>
    <p:sldId id="267" r:id="rId8"/>
    <p:sldId id="268" r:id="rId9"/>
    <p:sldId id="269" r:id="rId10"/>
    <p:sldId id="270" r:id="rId11"/>
    <p:sldId id="271" r:id="rId12"/>
    <p:sldId id="265"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0CB651A-9499-4DCF-B550-55C4507CA9FC}">
          <p14:sldIdLst>
            <p14:sldId id="257"/>
            <p14:sldId id="261"/>
            <p14:sldId id="262"/>
            <p14:sldId id="258"/>
            <p14:sldId id="264"/>
            <p14:sldId id="266"/>
            <p14:sldId id="267"/>
            <p14:sldId id="268"/>
            <p14:sldId id="269"/>
            <p14:sldId id="270"/>
            <p14:sldId id="271"/>
            <p14:sldId id="265"/>
            <p14:sldId id="27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17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3671D-D6BD-4900-9F09-2916627CE0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FF160F-703F-49D9-BBB0-0638749891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199134-E06B-4681-9062-78C2DA49115A}"/>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5" name="Footer Placeholder 4">
            <a:extLst>
              <a:ext uri="{FF2B5EF4-FFF2-40B4-BE49-F238E27FC236}">
                <a16:creationId xmlns:a16="http://schemas.microsoft.com/office/drawing/2014/main" id="{A8D0EB10-081E-42F6-9636-49DDD0A20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16F28-87F6-4B94-83FA-7378820D4FFD}"/>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1048103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8B55A-C3E9-4C89-AE69-39F3D76DCF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DC43D8-27B9-4671-8C08-5E707F8057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A47F2-665B-469D-82B8-2B263D60DCC4}"/>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5" name="Footer Placeholder 4">
            <a:extLst>
              <a:ext uri="{FF2B5EF4-FFF2-40B4-BE49-F238E27FC236}">
                <a16:creationId xmlns:a16="http://schemas.microsoft.com/office/drawing/2014/main" id="{399147B7-543D-42E7-918C-1A57CA76B9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D4B872-61E9-4165-9A5E-C64D9B9B87C7}"/>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2992933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2970B5-2656-4E71-A378-255AAA5E03B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C25855-B956-4947-8A3F-2CA66E5F17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C5220-DDB2-4D90-9E67-C9CE7C61BA45}"/>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5" name="Footer Placeholder 4">
            <a:extLst>
              <a:ext uri="{FF2B5EF4-FFF2-40B4-BE49-F238E27FC236}">
                <a16:creationId xmlns:a16="http://schemas.microsoft.com/office/drawing/2014/main" id="{D8E62D92-E1AF-45F8-B058-386F977E1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987D5C-D782-4A86-B04F-39E57DFB3D92}"/>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340066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0C6BE-F113-44F3-BD58-6715513EE5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36AC6-7B74-4FF2-9037-A1C2C21748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DBB68-A1A3-4EF1-89E8-8E23FBF28568}"/>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5" name="Footer Placeholder 4">
            <a:extLst>
              <a:ext uri="{FF2B5EF4-FFF2-40B4-BE49-F238E27FC236}">
                <a16:creationId xmlns:a16="http://schemas.microsoft.com/office/drawing/2014/main" id="{91BAC34A-1379-4D99-97D4-07C0FEDD9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39AF5-F465-4D46-B428-7E1714102B32}"/>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980821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2C61E-0FF5-47A5-90B7-2B0E4773A9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36ACA5-BFA6-4610-9B5E-FCA9D9A5F2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83A455-4FA5-44D6-A3BF-0345FD75B8CA}"/>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5" name="Footer Placeholder 4">
            <a:extLst>
              <a:ext uri="{FF2B5EF4-FFF2-40B4-BE49-F238E27FC236}">
                <a16:creationId xmlns:a16="http://schemas.microsoft.com/office/drawing/2014/main" id="{2D13878C-3E14-41CD-AF18-027B097D1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27974-FDA0-40C8-9D01-5915ABF5C405}"/>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1294740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024ED-F7F6-4D51-BCDE-37CE85DCD3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457268-1705-4D85-8D73-C1D69B6A57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95A03D-77C8-4FB3-9CB2-C0F332EADC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872944-EF83-4074-B810-35D5E7F91746}"/>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6" name="Footer Placeholder 5">
            <a:extLst>
              <a:ext uri="{FF2B5EF4-FFF2-40B4-BE49-F238E27FC236}">
                <a16:creationId xmlns:a16="http://schemas.microsoft.com/office/drawing/2014/main" id="{EBD344D7-C576-40CD-BD41-61A4983A55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48C49B-DDD8-4BA1-9C2E-7FA9FEF57CF2}"/>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142759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C74E3-89A7-4844-B4CD-1C2E10BB89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C7DF12-3A90-4AA3-A78E-6891E9BF8E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76B912-B185-454A-8C4A-85B8FE86C9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55C00C-9078-4483-9069-73782D0DF6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50E432-421B-4494-A8E2-6A6D2176F4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40F5B6-2DE4-4286-9834-E5010220D3B5}"/>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8" name="Footer Placeholder 7">
            <a:extLst>
              <a:ext uri="{FF2B5EF4-FFF2-40B4-BE49-F238E27FC236}">
                <a16:creationId xmlns:a16="http://schemas.microsoft.com/office/drawing/2014/main" id="{790DAF76-227D-40DE-92AE-5ED9ECB335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FBCC81-B3D0-4AE1-98B3-1DE42CAEEC31}"/>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368473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2CE92-F700-4135-B5F1-A8DA86EA0B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34C2A7-A122-4E32-A9CE-3C05984906FC}"/>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4" name="Footer Placeholder 3">
            <a:extLst>
              <a:ext uri="{FF2B5EF4-FFF2-40B4-BE49-F238E27FC236}">
                <a16:creationId xmlns:a16="http://schemas.microsoft.com/office/drawing/2014/main" id="{2655CB37-0FEA-44EE-BAB2-072588066D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8A79CA-BD21-4FDA-A0AF-DB961F32C38E}"/>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2131782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E5D5BA-2B8A-43CD-BCD0-8C5B3886298B}"/>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3" name="Footer Placeholder 2">
            <a:extLst>
              <a:ext uri="{FF2B5EF4-FFF2-40B4-BE49-F238E27FC236}">
                <a16:creationId xmlns:a16="http://schemas.microsoft.com/office/drawing/2014/main" id="{A31B4D5F-1CEA-4460-8209-64B0F36199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399F08-60B1-4ED2-B715-CDBBEE319E46}"/>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423158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1219-0E8F-46CA-90D0-F83051AA18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3C1224-6737-461C-B5E8-85C8ED894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FE8608-E36E-4EBA-AF40-8A5EABC473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7F14F4-85B7-42C8-B057-6E322CE0E998}"/>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6" name="Footer Placeholder 5">
            <a:extLst>
              <a:ext uri="{FF2B5EF4-FFF2-40B4-BE49-F238E27FC236}">
                <a16:creationId xmlns:a16="http://schemas.microsoft.com/office/drawing/2014/main" id="{0503B8AA-6433-4883-A68E-8DB6B5EB7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2BAA3-288A-46BF-B66B-F7369AECEE01}"/>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413889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734A1-92BF-486E-AF27-962169603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350A7E-CDBE-4DD5-94D3-6F33FEF9FE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0CD447-72BC-4A02-B6C4-B8F26F1E1C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097C11-A040-4E55-AA8E-21492B4C07E7}"/>
              </a:ext>
            </a:extLst>
          </p:cNvPr>
          <p:cNvSpPr>
            <a:spLocks noGrp="1"/>
          </p:cNvSpPr>
          <p:nvPr>
            <p:ph type="dt" sz="half" idx="10"/>
          </p:nvPr>
        </p:nvSpPr>
        <p:spPr/>
        <p:txBody>
          <a:bodyPr/>
          <a:lstStyle/>
          <a:p>
            <a:fld id="{1846E6D9-87F8-425F-A3FC-FE6648161EE7}" type="datetimeFigureOut">
              <a:rPr lang="en-US" smtClean="0"/>
              <a:t>6/27/2019</a:t>
            </a:fld>
            <a:endParaRPr lang="en-US"/>
          </a:p>
        </p:txBody>
      </p:sp>
      <p:sp>
        <p:nvSpPr>
          <p:cNvPr id="6" name="Footer Placeholder 5">
            <a:extLst>
              <a:ext uri="{FF2B5EF4-FFF2-40B4-BE49-F238E27FC236}">
                <a16:creationId xmlns:a16="http://schemas.microsoft.com/office/drawing/2014/main" id="{6E50C373-A01D-4DF0-8E6E-BC32DC9E7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6E1C78-854E-4BAC-9B26-92B9F65927E8}"/>
              </a:ext>
            </a:extLst>
          </p:cNvPr>
          <p:cNvSpPr>
            <a:spLocks noGrp="1"/>
          </p:cNvSpPr>
          <p:nvPr>
            <p:ph type="sldNum" sz="quarter" idx="12"/>
          </p:nvPr>
        </p:nvSpPr>
        <p:spPr/>
        <p:txBody>
          <a:bodyPr/>
          <a:lstStyle/>
          <a:p>
            <a:fld id="{906F38D3-230D-4782-AB25-B40A9468BB78}" type="slidenum">
              <a:rPr lang="en-US" smtClean="0"/>
              <a:t>‹#›</a:t>
            </a:fld>
            <a:endParaRPr lang="en-US"/>
          </a:p>
        </p:txBody>
      </p:sp>
    </p:spTree>
    <p:extLst>
      <p:ext uri="{BB962C8B-B14F-4D97-AF65-F5344CB8AC3E}">
        <p14:creationId xmlns:p14="http://schemas.microsoft.com/office/powerpoint/2010/main" val="283720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3C5117-9E6C-4611-9AE8-BB480B5B08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BDB017-243B-4EDC-80B5-4E165D489B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1BC49A-A5DA-4497-A0EC-86FA44CAB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6E6D9-87F8-425F-A3FC-FE6648161EE7}" type="datetimeFigureOut">
              <a:rPr lang="en-US" smtClean="0"/>
              <a:t>6/27/2019</a:t>
            </a:fld>
            <a:endParaRPr lang="en-US"/>
          </a:p>
        </p:txBody>
      </p:sp>
      <p:sp>
        <p:nvSpPr>
          <p:cNvPr id="5" name="Footer Placeholder 4">
            <a:extLst>
              <a:ext uri="{FF2B5EF4-FFF2-40B4-BE49-F238E27FC236}">
                <a16:creationId xmlns:a16="http://schemas.microsoft.com/office/drawing/2014/main" id="{0EB8673C-5EAE-4787-A827-C014855286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C4D8AC-0434-45BE-A655-0F7C01CB22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F38D3-230D-4782-AB25-B40A9468BB78}" type="slidenum">
              <a:rPr lang="en-US" smtClean="0"/>
              <a:t>‹#›</a:t>
            </a:fld>
            <a:endParaRPr lang="en-US"/>
          </a:p>
        </p:txBody>
      </p:sp>
    </p:spTree>
    <p:extLst>
      <p:ext uri="{BB962C8B-B14F-4D97-AF65-F5344CB8AC3E}">
        <p14:creationId xmlns:p14="http://schemas.microsoft.com/office/powerpoint/2010/main" val="3585316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0.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ctrTitle"/>
          </p:nvPr>
        </p:nvSpPr>
        <p:spPr>
          <a:xfrm>
            <a:off x="2365310" y="898428"/>
            <a:ext cx="7461380" cy="2387600"/>
          </a:xfrm>
        </p:spPr>
        <p:txBody>
          <a:bodyPr>
            <a:normAutofit fontScale="90000"/>
          </a:bodyPr>
          <a:lstStyle/>
          <a:p>
            <a:r>
              <a:rPr lang="en-US" dirty="0"/>
              <a:t>How to add information to your listing in the DSANA Member Directory</a:t>
            </a:r>
          </a:p>
        </p:txBody>
      </p:sp>
      <p:pic>
        <p:nvPicPr>
          <p:cNvPr id="4" name="Picture 3">
            <a:extLst>
              <a:ext uri="{FF2B5EF4-FFF2-40B4-BE49-F238E27FC236}">
                <a16:creationId xmlns:a16="http://schemas.microsoft.com/office/drawing/2014/main" id="{BCA11275-F7A9-4EA8-9D50-B8CFF2B1F51F}"/>
              </a:ext>
            </a:extLst>
          </p:cNvPr>
          <p:cNvPicPr>
            <a:picLocks noChangeAspect="1"/>
          </p:cNvPicPr>
          <p:nvPr/>
        </p:nvPicPr>
        <p:blipFill>
          <a:blip r:embed="rId3"/>
          <a:stretch>
            <a:fillRect/>
          </a:stretch>
        </p:blipFill>
        <p:spPr>
          <a:xfrm>
            <a:off x="8601075" y="5975576"/>
            <a:ext cx="2066925" cy="523875"/>
          </a:xfrm>
          <a:prstGeom prst="rect">
            <a:avLst/>
          </a:prstGeom>
        </p:spPr>
      </p:pic>
    </p:spTree>
    <p:extLst>
      <p:ext uri="{BB962C8B-B14F-4D97-AF65-F5344CB8AC3E}">
        <p14:creationId xmlns:p14="http://schemas.microsoft.com/office/powerpoint/2010/main" val="256220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200" y="717795"/>
            <a:ext cx="8277808" cy="1325563"/>
          </a:xfrm>
        </p:spPr>
        <p:txBody>
          <a:bodyPr>
            <a:normAutofit/>
          </a:bodyPr>
          <a:lstStyle/>
          <a:p>
            <a:r>
              <a:rPr lang="en-US" dirty="0"/>
              <a:t>3d.  Click the products or services you have to offer.</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sp>
        <p:nvSpPr>
          <p:cNvPr id="12" name="TextBox 11">
            <a:extLst>
              <a:ext uri="{FF2B5EF4-FFF2-40B4-BE49-F238E27FC236}">
                <a16:creationId xmlns:a16="http://schemas.microsoft.com/office/drawing/2014/main" id="{3C1BEF95-AB9A-40F7-B081-054BA018663E}"/>
              </a:ext>
            </a:extLst>
          </p:cNvPr>
          <p:cNvSpPr txBox="1"/>
          <p:nvPr/>
        </p:nvSpPr>
        <p:spPr>
          <a:xfrm>
            <a:off x="5250638" y="1637364"/>
            <a:ext cx="4260202" cy="1261884"/>
          </a:xfrm>
          <a:prstGeom prst="rect">
            <a:avLst/>
          </a:prstGeom>
          <a:noFill/>
        </p:spPr>
        <p:txBody>
          <a:bodyPr wrap="square" rtlCol="0">
            <a:spAutoFit/>
          </a:bodyPr>
          <a:lstStyle/>
          <a:p>
            <a:r>
              <a:rPr lang="en-US" sz="4000" dirty="0">
                <a:latin typeface="Wingdings" panose="05000000000000000000" pitchFamily="2" charset="2"/>
              </a:rPr>
              <a:t>¶</a:t>
            </a:r>
            <a:r>
              <a:rPr lang="en-US" dirty="0">
                <a:latin typeface="Wingdings" panose="05000000000000000000" pitchFamily="2" charset="2"/>
              </a:rPr>
              <a:t> </a:t>
            </a:r>
            <a:r>
              <a:rPr lang="en-US" dirty="0"/>
              <a:t>This is what allows the public to search for the products you have to offer.  You can click as many or as few as you wish.</a:t>
            </a:r>
          </a:p>
        </p:txBody>
      </p:sp>
      <p:pic>
        <p:nvPicPr>
          <p:cNvPr id="3" name="Picture 2">
            <a:extLst>
              <a:ext uri="{FF2B5EF4-FFF2-40B4-BE49-F238E27FC236}">
                <a16:creationId xmlns:a16="http://schemas.microsoft.com/office/drawing/2014/main" id="{8CAD612F-660A-439C-8FF8-5599DA9D832E}"/>
              </a:ext>
            </a:extLst>
          </p:cNvPr>
          <p:cNvPicPr>
            <a:picLocks noChangeAspect="1"/>
          </p:cNvPicPr>
          <p:nvPr/>
        </p:nvPicPr>
        <p:blipFill rotWithShape="1">
          <a:blip r:embed="rId4"/>
          <a:srcRect l="-10186" t="-7813" r="27866" b="66332"/>
          <a:stretch/>
        </p:blipFill>
        <p:spPr>
          <a:xfrm>
            <a:off x="9003069" y="940942"/>
            <a:ext cx="2714625" cy="528491"/>
          </a:xfrm>
          <a:prstGeom prst="rect">
            <a:avLst/>
          </a:prstGeom>
        </p:spPr>
      </p:pic>
      <p:pic>
        <p:nvPicPr>
          <p:cNvPr id="5" name="Picture 4">
            <a:extLst>
              <a:ext uri="{FF2B5EF4-FFF2-40B4-BE49-F238E27FC236}">
                <a16:creationId xmlns:a16="http://schemas.microsoft.com/office/drawing/2014/main" id="{F6908624-647A-48C8-9497-B4524921F2D7}"/>
              </a:ext>
            </a:extLst>
          </p:cNvPr>
          <p:cNvPicPr>
            <a:picLocks noChangeAspect="1"/>
          </p:cNvPicPr>
          <p:nvPr/>
        </p:nvPicPr>
        <p:blipFill>
          <a:blip r:embed="rId5"/>
          <a:stretch>
            <a:fillRect/>
          </a:stretch>
        </p:blipFill>
        <p:spPr>
          <a:xfrm>
            <a:off x="1678927" y="2043358"/>
            <a:ext cx="2964804" cy="4412530"/>
          </a:xfrm>
          <a:prstGeom prst="rect">
            <a:avLst/>
          </a:prstGeom>
        </p:spPr>
      </p:pic>
      <p:pic>
        <p:nvPicPr>
          <p:cNvPr id="9" name="Picture 8">
            <a:extLst>
              <a:ext uri="{FF2B5EF4-FFF2-40B4-BE49-F238E27FC236}">
                <a16:creationId xmlns:a16="http://schemas.microsoft.com/office/drawing/2014/main" id="{4A6E3935-4C2F-4BF8-94A9-F6F3F8519582}"/>
              </a:ext>
            </a:extLst>
          </p:cNvPr>
          <p:cNvPicPr>
            <a:picLocks noChangeAspect="1"/>
          </p:cNvPicPr>
          <p:nvPr/>
        </p:nvPicPr>
        <p:blipFill>
          <a:blip r:embed="rId6"/>
          <a:stretch>
            <a:fillRect/>
          </a:stretch>
        </p:blipFill>
        <p:spPr>
          <a:xfrm>
            <a:off x="6096000" y="2907459"/>
            <a:ext cx="5035748" cy="2165841"/>
          </a:xfrm>
          <a:prstGeom prst="rect">
            <a:avLst/>
          </a:prstGeom>
        </p:spPr>
      </p:pic>
      <p:sp>
        <p:nvSpPr>
          <p:cNvPr id="11" name="TextBox 10">
            <a:extLst>
              <a:ext uri="{FF2B5EF4-FFF2-40B4-BE49-F238E27FC236}">
                <a16:creationId xmlns:a16="http://schemas.microsoft.com/office/drawing/2014/main" id="{A99FEE4E-2E42-497A-85D3-42BEEDD5BA91}"/>
              </a:ext>
            </a:extLst>
          </p:cNvPr>
          <p:cNvSpPr txBox="1"/>
          <p:nvPr/>
        </p:nvSpPr>
        <p:spPr>
          <a:xfrm>
            <a:off x="5042224" y="5302054"/>
            <a:ext cx="6402742" cy="1200329"/>
          </a:xfrm>
          <a:prstGeom prst="rect">
            <a:avLst/>
          </a:prstGeom>
          <a:noFill/>
        </p:spPr>
        <p:txBody>
          <a:bodyPr wrap="square" rtlCol="0">
            <a:spAutoFit/>
          </a:bodyPr>
          <a:lstStyle/>
          <a:p>
            <a:r>
              <a:rPr lang="en-US" dirty="0"/>
              <a:t>For example, if you have clicked “Fresh sheep milk cheeses” in the search category, and someone searches for “Fresh sheep milk cheeses” (above), your farm will come up in the filtered listing in the Member Directory.</a:t>
            </a:r>
          </a:p>
        </p:txBody>
      </p:sp>
      <p:cxnSp>
        <p:nvCxnSpPr>
          <p:cNvPr id="15" name="Straight Arrow Connector 14">
            <a:extLst>
              <a:ext uri="{FF2B5EF4-FFF2-40B4-BE49-F238E27FC236}">
                <a16:creationId xmlns:a16="http://schemas.microsoft.com/office/drawing/2014/main" id="{5DA1ED15-91C7-4338-812E-B83AC2CFCA0C}"/>
              </a:ext>
            </a:extLst>
          </p:cNvPr>
          <p:cNvCxnSpPr>
            <a:cxnSpLocks/>
          </p:cNvCxnSpPr>
          <p:nvPr/>
        </p:nvCxnSpPr>
        <p:spPr>
          <a:xfrm flipH="1" flipV="1">
            <a:off x="3620278" y="4814643"/>
            <a:ext cx="2043404" cy="559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E14ECEE-04C0-48AA-A20F-2AB34C95BAA4}"/>
              </a:ext>
            </a:extLst>
          </p:cNvPr>
          <p:cNvCxnSpPr>
            <a:cxnSpLocks/>
          </p:cNvCxnSpPr>
          <p:nvPr/>
        </p:nvCxnSpPr>
        <p:spPr>
          <a:xfrm flipH="1" flipV="1">
            <a:off x="7380739" y="4446164"/>
            <a:ext cx="1735269" cy="12242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20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200" y="717795"/>
            <a:ext cx="8277808" cy="1325563"/>
          </a:xfrm>
        </p:spPr>
        <p:txBody>
          <a:bodyPr>
            <a:normAutofit/>
          </a:bodyPr>
          <a:lstStyle/>
          <a:p>
            <a:r>
              <a:rPr lang="en-US" dirty="0"/>
              <a:t>3e.  Don’t forget to save!!</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pic>
        <p:nvPicPr>
          <p:cNvPr id="3" name="Picture 2">
            <a:extLst>
              <a:ext uri="{FF2B5EF4-FFF2-40B4-BE49-F238E27FC236}">
                <a16:creationId xmlns:a16="http://schemas.microsoft.com/office/drawing/2014/main" id="{8CAD612F-660A-439C-8FF8-5599DA9D832E}"/>
              </a:ext>
            </a:extLst>
          </p:cNvPr>
          <p:cNvPicPr>
            <a:picLocks noChangeAspect="1"/>
          </p:cNvPicPr>
          <p:nvPr/>
        </p:nvPicPr>
        <p:blipFill rotWithShape="1">
          <a:blip r:embed="rId4"/>
          <a:srcRect l="-10186" t="-7813" r="27866" b="66332"/>
          <a:stretch/>
        </p:blipFill>
        <p:spPr>
          <a:xfrm>
            <a:off x="9003069" y="940942"/>
            <a:ext cx="2714625" cy="528491"/>
          </a:xfrm>
          <a:prstGeom prst="rect">
            <a:avLst/>
          </a:prstGeom>
        </p:spPr>
      </p:pic>
      <p:pic>
        <p:nvPicPr>
          <p:cNvPr id="4" name="Picture 3">
            <a:extLst>
              <a:ext uri="{FF2B5EF4-FFF2-40B4-BE49-F238E27FC236}">
                <a16:creationId xmlns:a16="http://schemas.microsoft.com/office/drawing/2014/main" id="{34EF4F39-08A3-4023-8B78-B1D106958A15}"/>
              </a:ext>
            </a:extLst>
          </p:cNvPr>
          <p:cNvPicPr>
            <a:picLocks noChangeAspect="1"/>
          </p:cNvPicPr>
          <p:nvPr/>
        </p:nvPicPr>
        <p:blipFill>
          <a:blip r:embed="rId5"/>
          <a:stretch>
            <a:fillRect/>
          </a:stretch>
        </p:blipFill>
        <p:spPr>
          <a:xfrm>
            <a:off x="1497367" y="2183072"/>
            <a:ext cx="3682549" cy="1007997"/>
          </a:xfrm>
          <a:prstGeom prst="rect">
            <a:avLst/>
          </a:prstGeom>
        </p:spPr>
      </p:pic>
      <p:sp>
        <p:nvSpPr>
          <p:cNvPr id="6" name="TextBox 5">
            <a:extLst>
              <a:ext uri="{FF2B5EF4-FFF2-40B4-BE49-F238E27FC236}">
                <a16:creationId xmlns:a16="http://schemas.microsoft.com/office/drawing/2014/main" id="{5555D318-7658-4A45-9A67-A783A6358E84}"/>
              </a:ext>
            </a:extLst>
          </p:cNvPr>
          <p:cNvSpPr txBox="1"/>
          <p:nvPr/>
        </p:nvSpPr>
        <p:spPr>
          <a:xfrm>
            <a:off x="2136710" y="4765260"/>
            <a:ext cx="3717666" cy="646331"/>
          </a:xfrm>
          <a:prstGeom prst="rect">
            <a:avLst/>
          </a:prstGeom>
          <a:noFill/>
        </p:spPr>
        <p:txBody>
          <a:bodyPr wrap="square" rtlCol="0">
            <a:spAutoFit/>
          </a:bodyPr>
          <a:lstStyle/>
          <a:p>
            <a:r>
              <a:rPr lang="en-US" dirty="0"/>
              <a:t>p.s.  You can opt out of having a public listing in the Member Directory</a:t>
            </a:r>
          </a:p>
        </p:txBody>
      </p:sp>
      <p:pic>
        <p:nvPicPr>
          <p:cNvPr id="7" name="Picture 6">
            <a:extLst>
              <a:ext uri="{FF2B5EF4-FFF2-40B4-BE49-F238E27FC236}">
                <a16:creationId xmlns:a16="http://schemas.microsoft.com/office/drawing/2014/main" id="{98766C93-834D-4DF8-8A7F-14D2420AB1C9}"/>
              </a:ext>
            </a:extLst>
          </p:cNvPr>
          <p:cNvPicPr>
            <a:picLocks noChangeAspect="1"/>
          </p:cNvPicPr>
          <p:nvPr/>
        </p:nvPicPr>
        <p:blipFill>
          <a:blip r:embed="rId6"/>
          <a:stretch>
            <a:fillRect/>
          </a:stretch>
        </p:blipFill>
        <p:spPr>
          <a:xfrm>
            <a:off x="6152956" y="4333769"/>
            <a:ext cx="4095750" cy="1647825"/>
          </a:xfrm>
          <a:prstGeom prst="rect">
            <a:avLst/>
          </a:prstGeom>
        </p:spPr>
      </p:pic>
    </p:spTree>
    <p:extLst>
      <p:ext uri="{BB962C8B-B14F-4D97-AF65-F5344CB8AC3E}">
        <p14:creationId xmlns:p14="http://schemas.microsoft.com/office/powerpoint/2010/main" val="233948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199" y="365125"/>
            <a:ext cx="10722429" cy="1827569"/>
          </a:xfrm>
        </p:spPr>
        <p:txBody>
          <a:bodyPr>
            <a:normAutofit fontScale="90000"/>
          </a:bodyPr>
          <a:lstStyle/>
          <a:p>
            <a:r>
              <a:rPr lang="en-US" dirty="0"/>
              <a:t>4.  Add information about the additional farm or business members who are part of your DSANA membership</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sp>
        <p:nvSpPr>
          <p:cNvPr id="12" name="TextBox 11">
            <a:extLst>
              <a:ext uri="{FF2B5EF4-FFF2-40B4-BE49-F238E27FC236}">
                <a16:creationId xmlns:a16="http://schemas.microsoft.com/office/drawing/2014/main" id="{3C1BEF95-AB9A-40F7-B081-054BA018663E}"/>
              </a:ext>
            </a:extLst>
          </p:cNvPr>
          <p:cNvSpPr txBox="1"/>
          <p:nvPr/>
        </p:nvSpPr>
        <p:spPr>
          <a:xfrm>
            <a:off x="4780383" y="1890452"/>
            <a:ext cx="3281266" cy="2585323"/>
          </a:xfrm>
          <a:prstGeom prst="rect">
            <a:avLst/>
          </a:prstGeom>
          <a:noFill/>
        </p:spPr>
        <p:txBody>
          <a:bodyPr wrap="square" rtlCol="0">
            <a:spAutoFit/>
          </a:bodyPr>
          <a:lstStyle/>
          <a:p>
            <a:r>
              <a:rPr lang="en-US" dirty="0"/>
              <a:t>Here you can add the names and contact information for other members who are included in your Bundle Membership (remember you can have up to five farm or business members included in your DSANA membership), email address, website, etc.</a:t>
            </a:r>
          </a:p>
        </p:txBody>
      </p:sp>
      <p:pic>
        <p:nvPicPr>
          <p:cNvPr id="3" name="Picture 2">
            <a:extLst>
              <a:ext uri="{FF2B5EF4-FFF2-40B4-BE49-F238E27FC236}">
                <a16:creationId xmlns:a16="http://schemas.microsoft.com/office/drawing/2014/main" id="{E1235C98-FC7F-4D08-ADD0-A4809E387A8D}"/>
              </a:ext>
            </a:extLst>
          </p:cNvPr>
          <p:cNvPicPr>
            <a:picLocks noChangeAspect="1"/>
          </p:cNvPicPr>
          <p:nvPr/>
        </p:nvPicPr>
        <p:blipFill>
          <a:blip r:embed="rId4"/>
          <a:stretch>
            <a:fillRect/>
          </a:stretch>
        </p:blipFill>
        <p:spPr>
          <a:xfrm>
            <a:off x="395386" y="2192698"/>
            <a:ext cx="4095750" cy="1657350"/>
          </a:xfrm>
          <a:prstGeom prst="rect">
            <a:avLst/>
          </a:prstGeom>
        </p:spPr>
      </p:pic>
      <p:sp>
        <p:nvSpPr>
          <p:cNvPr id="5" name="TextBox 4">
            <a:extLst>
              <a:ext uri="{FF2B5EF4-FFF2-40B4-BE49-F238E27FC236}">
                <a16:creationId xmlns:a16="http://schemas.microsoft.com/office/drawing/2014/main" id="{BEC24223-E6BE-408E-BD50-739EC15A3FB3}"/>
              </a:ext>
            </a:extLst>
          </p:cNvPr>
          <p:cNvSpPr txBox="1"/>
          <p:nvPr/>
        </p:nvSpPr>
        <p:spPr>
          <a:xfrm>
            <a:off x="561586" y="4844271"/>
            <a:ext cx="3834882" cy="646331"/>
          </a:xfrm>
          <a:prstGeom prst="rect">
            <a:avLst/>
          </a:prstGeom>
          <a:noFill/>
        </p:spPr>
        <p:txBody>
          <a:bodyPr wrap="square" rtlCol="0">
            <a:spAutoFit/>
          </a:bodyPr>
          <a:lstStyle/>
          <a:p>
            <a:r>
              <a:rPr lang="en-US" dirty="0"/>
              <a:t>There is an easy ** 44-second** video that helps you with this section.</a:t>
            </a:r>
          </a:p>
        </p:txBody>
      </p:sp>
      <p:pic>
        <p:nvPicPr>
          <p:cNvPr id="13" name="Picture 12">
            <a:extLst>
              <a:ext uri="{FF2B5EF4-FFF2-40B4-BE49-F238E27FC236}">
                <a16:creationId xmlns:a16="http://schemas.microsoft.com/office/drawing/2014/main" id="{6DEF78FD-9CA7-4CCB-A0AE-6E5A68080A3E}"/>
              </a:ext>
            </a:extLst>
          </p:cNvPr>
          <p:cNvPicPr>
            <a:picLocks noChangeAspect="1"/>
          </p:cNvPicPr>
          <p:nvPr/>
        </p:nvPicPr>
        <p:blipFill rotWithShape="1">
          <a:blip r:embed="rId4"/>
          <a:srcRect l="40280"/>
          <a:stretch/>
        </p:blipFill>
        <p:spPr>
          <a:xfrm>
            <a:off x="4780383" y="4844271"/>
            <a:ext cx="1774178" cy="1202149"/>
          </a:xfrm>
          <a:prstGeom prst="rect">
            <a:avLst/>
          </a:prstGeom>
        </p:spPr>
      </p:pic>
      <p:cxnSp>
        <p:nvCxnSpPr>
          <p:cNvPr id="8" name="Straight Arrow Connector 7">
            <a:extLst>
              <a:ext uri="{FF2B5EF4-FFF2-40B4-BE49-F238E27FC236}">
                <a16:creationId xmlns:a16="http://schemas.microsoft.com/office/drawing/2014/main" id="{315E9163-DB8D-42CC-90C8-7178AAC57F63}"/>
              </a:ext>
            </a:extLst>
          </p:cNvPr>
          <p:cNvCxnSpPr>
            <a:cxnSpLocks/>
          </p:cNvCxnSpPr>
          <p:nvPr/>
        </p:nvCxnSpPr>
        <p:spPr>
          <a:xfrm>
            <a:off x="4153871" y="5167436"/>
            <a:ext cx="1431470" cy="32316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771A72DF-02C3-48AC-9EF4-F35287677623}"/>
              </a:ext>
            </a:extLst>
          </p:cNvPr>
          <p:cNvPicPr>
            <a:picLocks noChangeAspect="1"/>
          </p:cNvPicPr>
          <p:nvPr/>
        </p:nvPicPr>
        <p:blipFill>
          <a:blip r:embed="rId5"/>
          <a:stretch>
            <a:fillRect/>
          </a:stretch>
        </p:blipFill>
        <p:spPr>
          <a:xfrm>
            <a:off x="9177626" y="1722027"/>
            <a:ext cx="2444412" cy="4528430"/>
          </a:xfrm>
          <a:prstGeom prst="rect">
            <a:avLst/>
          </a:prstGeom>
        </p:spPr>
      </p:pic>
      <p:sp>
        <p:nvSpPr>
          <p:cNvPr id="15" name="TextBox 14">
            <a:extLst>
              <a:ext uri="{FF2B5EF4-FFF2-40B4-BE49-F238E27FC236}">
                <a16:creationId xmlns:a16="http://schemas.microsoft.com/office/drawing/2014/main" id="{23D15294-1981-4298-917D-41C13DA1E439}"/>
              </a:ext>
            </a:extLst>
          </p:cNvPr>
          <p:cNvSpPr txBox="1"/>
          <p:nvPr/>
        </p:nvSpPr>
        <p:spPr>
          <a:xfrm>
            <a:off x="7321317" y="4459550"/>
            <a:ext cx="1774178" cy="2062103"/>
          </a:xfrm>
          <a:prstGeom prst="rect">
            <a:avLst/>
          </a:prstGeom>
          <a:noFill/>
        </p:spPr>
        <p:txBody>
          <a:bodyPr wrap="square" rtlCol="0">
            <a:spAutoFit/>
          </a:bodyPr>
          <a:lstStyle/>
          <a:p>
            <a:r>
              <a:rPr lang="en-US" sz="1600" dirty="0"/>
              <a:t>These additional contacts, with their own individual contact information, will appear as part of your Member Directory listing.</a:t>
            </a:r>
          </a:p>
        </p:txBody>
      </p:sp>
      <p:cxnSp>
        <p:nvCxnSpPr>
          <p:cNvPr id="16" name="Straight Arrow Connector 15">
            <a:extLst>
              <a:ext uri="{FF2B5EF4-FFF2-40B4-BE49-F238E27FC236}">
                <a16:creationId xmlns:a16="http://schemas.microsoft.com/office/drawing/2014/main" id="{1FFC369F-72FD-47C5-AA3A-2E51AC471F57}"/>
              </a:ext>
            </a:extLst>
          </p:cNvPr>
          <p:cNvCxnSpPr>
            <a:cxnSpLocks/>
          </p:cNvCxnSpPr>
          <p:nvPr/>
        </p:nvCxnSpPr>
        <p:spPr>
          <a:xfrm>
            <a:off x="8510190" y="5019869"/>
            <a:ext cx="837235" cy="425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44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199" y="365125"/>
            <a:ext cx="10722429" cy="1827569"/>
          </a:xfrm>
        </p:spPr>
        <p:txBody>
          <a:bodyPr>
            <a:normAutofit/>
          </a:bodyPr>
          <a:lstStyle/>
          <a:p>
            <a:r>
              <a:rPr lang="en-US" dirty="0"/>
              <a:t>5.  Check out your new searchable listing!</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pic>
        <p:nvPicPr>
          <p:cNvPr id="4" name="Picture 3">
            <a:extLst>
              <a:ext uri="{FF2B5EF4-FFF2-40B4-BE49-F238E27FC236}">
                <a16:creationId xmlns:a16="http://schemas.microsoft.com/office/drawing/2014/main" id="{6BEA8650-147F-4C67-B27E-0D76E2263B11}"/>
              </a:ext>
            </a:extLst>
          </p:cNvPr>
          <p:cNvPicPr>
            <a:picLocks noChangeAspect="1"/>
          </p:cNvPicPr>
          <p:nvPr/>
        </p:nvPicPr>
        <p:blipFill rotWithShape="1">
          <a:blip r:embed="rId4"/>
          <a:srcRect b="4494"/>
          <a:stretch/>
        </p:blipFill>
        <p:spPr>
          <a:xfrm>
            <a:off x="746449" y="3279832"/>
            <a:ext cx="5886876" cy="2770950"/>
          </a:xfrm>
          <a:prstGeom prst="rect">
            <a:avLst/>
          </a:prstGeom>
        </p:spPr>
      </p:pic>
      <p:pic>
        <p:nvPicPr>
          <p:cNvPr id="6" name="Picture 5">
            <a:extLst>
              <a:ext uri="{FF2B5EF4-FFF2-40B4-BE49-F238E27FC236}">
                <a16:creationId xmlns:a16="http://schemas.microsoft.com/office/drawing/2014/main" id="{49E7696D-55BB-4F4B-B677-D4FB4F89B5D4}"/>
              </a:ext>
            </a:extLst>
          </p:cNvPr>
          <p:cNvPicPr>
            <a:picLocks noChangeAspect="1"/>
          </p:cNvPicPr>
          <p:nvPr/>
        </p:nvPicPr>
        <p:blipFill>
          <a:blip r:embed="rId5"/>
          <a:stretch>
            <a:fillRect/>
          </a:stretch>
        </p:blipFill>
        <p:spPr>
          <a:xfrm>
            <a:off x="7827341" y="2694076"/>
            <a:ext cx="3274683" cy="3942461"/>
          </a:xfrm>
          <a:prstGeom prst="rect">
            <a:avLst/>
          </a:prstGeom>
        </p:spPr>
      </p:pic>
      <p:sp>
        <p:nvSpPr>
          <p:cNvPr id="7" name="TextBox 6">
            <a:extLst>
              <a:ext uri="{FF2B5EF4-FFF2-40B4-BE49-F238E27FC236}">
                <a16:creationId xmlns:a16="http://schemas.microsoft.com/office/drawing/2014/main" id="{87BF7DA4-5AD5-42E0-B999-8882C84EE6CD}"/>
              </a:ext>
            </a:extLst>
          </p:cNvPr>
          <p:cNvSpPr txBox="1"/>
          <p:nvPr/>
        </p:nvSpPr>
        <p:spPr>
          <a:xfrm>
            <a:off x="914400" y="2192694"/>
            <a:ext cx="5551714" cy="1200329"/>
          </a:xfrm>
          <a:prstGeom prst="rect">
            <a:avLst/>
          </a:prstGeom>
          <a:noFill/>
        </p:spPr>
        <p:txBody>
          <a:bodyPr wrap="square" rtlCol="0">
            <a:spAutoFit/>
          </a:bodyPr>
          <a:lstStyle/>
          <a:p>
            <a:r>
              <a:rPr lang="en-US" dirty="0"/>
              <a:t>As an example, we searched on “Aged Sheep Milk Cheeses”, and the Member Directory shows the “business cards” of farms that had clicked on that product category.</a:t>
            </a:r>
          </a:p>
        </p:txBody>
      </p:sp>
      <p:sp>
        <p:nvSpPr>
          <p:cNvPr id="9" name="TextBox 8">
            <a:extLst>
              <a:ext uri="{FF2B5EF4-FFF2-40B4-BE49-F238E27FC236}">
                <a16:creationId xmlns:a16="http://schemas.microsoft.com/office/drawing/2014/main" id="{67FC8DE9-48F2-4A20-AC86-058D7C078B33}"/>
              </a:ext>
            </a:extLst>
          </p:cNvPr>
          <p:cNvSpPr txBox="1"/>
          <p:nvPr/>
        </p:nvSpPr>
        <p:spPr>
          <a:xfrm>
            <a:off x="7725747" y="1731029"/>
            <a:ext cx="3750906" cy="923330"/>
          </a:xfrm>
          <a:prstGeom prst="rect">
            <a:avLst/>
          </a:prstGeom>
          <a:noFill/>
        </p:spPr>
        <p:txBody>
          <a:bodyPr wrap="square" rtlCol="0">
            <a:spAutoFit/>
          </a:bodyPr>
          <a:lstStyle/>
          <a:p>
            <a:r>
              <a:rPr lang="en-US" dirty="0"/>
              <a:t>And then, when we clicked on the business card of </a:t>
            </a:r>
            <a:r>
              <a:rPr lang="en-US" dirty="0" err="1"/>
              <a:t>Milkhouse</a:t>
            </a:r>
            <a:r>
              <a:rPr lang="en-US" dirty="0"/>
              <a:t> Farm &amp; Dairy, we are </a:t>
            </a:r>
            <a:r>
              <a:rPr lang="en-US"/>
              <a:t>shown their </a:t>
            </a:r>
            <a:r>
              <a:rPr lang="en-US" dirty="0"/>
              <a:t>full profile:</a:t>
            </a:r>
          </a:p>
        </p:txBody>
      </p:sp>
      <p:cxnSp>
        <p:nvCxnSpPr>
          <p:cNvPr id="14" name="Straight Arrow Connector 13">
            <a:extLst>
              <a:ext uri="{FF2B5EF4-FFF2-40B4-BE49-F238E27FC236}">
                <a16:creationId xmlns:a16="http://schemas.microsoft.com/office/drawing/2014/main" id="{90008CD9-A1D9-43EA-B6FB-2AF3FD14639E}"/>
              </a:ext>
            </a:extLst>
          </p:cNvPr>
          <p:cNvCxnSpPr>
            <a:cxnSpLocks/>
          </p:cNvCxnSpPr>
          <p:nvPr/>
        </p:nvCxnSpPr>
        <p:spPr>
          <a:xfrm>
            <a:off x="1380931" y="3129086"/>
            <a:ext cx="725939" cy="8911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40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ctrTitle"/>
          </p:nvPr>
        </p:nvSpPr>
        <p:spPr>
          <a:xfrm>
            <a:off x="597159" y="979714"/>
            <a:ext cx="10776857" cy="1671832"/>
          </a:xfrm>
        </p:spPr>
        <p:txBody>
          <a:bodyPr>
            <a:normAutofit fontScale="90000"/>
          </a:bodyPr>
          <a:lstStyle/>
          <a:p>
            <a:r>
              <a:rPr lang="en-US" dirty="0"/>
              <a:t>DSANA members automatically have a listing in the Member Directory</a:t>
            </a:r>
          </a:p>
        </p:txBody>
      </p:sp>
      <p:pic>
        <p:nvPicPr>
          <p:cNvPr id="4" name="Picture 3">
            <a:extLst>
              <a:ext uri="{FF2B5EF4-FFF2-40B4-BE49-F238E27FC236}">
                <a16:creationId xmlns:a16="http://schemas.microsoft.com/office/drawing/2014/main" id="{BCA11275-F7A9-4EA8-9D50-B8CFF2B1F51F}"/>
              </a:ext>
            </a:extLst>
          </p:cNvPr>
          <p:cNvPicPr>
            <a:picLocks noChangeAspect="1"/>
          </p:cNvPicPr>
          <p:nvPr/>
        </p:nvPicPr>
        <p:blipFill>
          <a:blip r:embed="rId3"/>
          <a:stretch>
            <a:fillRect/>
          </a:stretch>
        </p:blipFill>
        <p:spPr>
          <a:xfrm>
            <a:off x="100886" y="6391306"/>
            <a:ext cx="1382681" cy="350449"/>
          </a:xfrm>
          <a:prstGeom prst="rect">
            <a:avLst/>
          </a:prstGeom>
        </p:spPr>
      </p:pic>
      <p:sp>
        <p:nvSpPr>
          <p:cNvPr id="3" name="TextBox 2">
            <a:extLst>
              <a:ext uri="{FF2B5EF4-FFF2-40B4-BE49-F238E27FC236}">
                <a16:creationId xmlns:a16="http://schemas.microsoft.com/office/drawing/2014/main" id="{2921DB83-EF69-4237-9D5C-F8455B7F729D}"/>
              </a:ext>
            </a:extLst>
          </p:cNvPr>
          <p:cNvSpPr txBox="1"/>
          <p:nvPr/>
        </p:nvSpPr>
        <p:spPr>
          <a:xfrm>
            <a:off x="1483567" y="3467791"/>
            <a:ext cx="3853543" cy="1477328"/>
          </a:xfrm>
          <a:prstGeom prst="rect">
            <a:avLst/>
          </a:prstGeom>
          <a:noFill/>
        </p:spPr>
        <p:txBody>
          <a:bodyPr wrap="square" rtlCol="0">
            <a:spAutoFit/>
          </a:bodyPr>
          <a:lstStyle/>
          <a:p>
            <a:r>
              <a:rPr lang="en-US" dirty="0"/>
              <a:t>Put your name, or your farm’s name in the search bar.  Your listing will show a blank card until you add the information, graphics, or photographs that you want others to see.</a:t>
            </a:r>
          </a:p>
        </p:txBody>
      </p:sp>
      <p:pic>
        <p:nvPicPr>
          <p:cNvPr id="5" name="Picture 4">
            <a:extLst>
              <a:ext uri="{FF2B5EF4-FFF2-40B4-BE49-F238E27FC236}">
                <a16:creationId xmlns:a16="http://schemas.microsoft.com/office/drawing/2014/main" id="{E6AFCDF0-8F25-45FE-B1E5-B452496A75D6}"/>
              </a:ext>
            </a:extLst>
          </p:cNvPr>
          <p:cNvPicPr>
            <a:picLocks noChangeAspect="1"/>
          </p:cNvPicPr>
          <p:nvPr/>
        </p:nvPicPr>
        <p:blipFill>
          <a:blip r:embed="rId4"/>
          <a:stretch>
            <a:fillRect/>
          </a:stretch>
        </p:blipFill>
        <p:spPr>
          <a:xfrm>
            <a:off x="5545189" y="2799183"/>
            <a:ext cx="2908248" cy="3325391"/>
          </a:xfrm>
          <a:prstGeom prst="rect">
            <a:avLst/>
          </a:prstGeom>
        </p:spPr>
      </p:pic>
    </p:spTree>
    <p:extLst>
      <p:ext uri="{BB962C8B-B14F-4D97-AF65-F5344CB8AC3E}">
        <p14:creationId xmlns:p14="http://schemas.microsoft.com/office/powerpoint/2010/main" val="2204226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ctrTitle"/>
          </p:nvPr>
        </p:nvSpPr>
        <p:spPr>
          <a:xfrm>
            <a:off x="707571" y="167125"/>
            <a:ext cx="10776857" cy="1671832"/>
          </a:xfrm>
        </p:spPr>
        <p:txBody>
          <a:bodyPr>
            <a:normAutofit fontScale="90000"/>
          </a:bodyPr>
          <a:lstStyle/>
          <a:p>
            <a:r>
              <a:rPr lang="en-US" dirty="0"/>
              <a:t>DSANA members automatically have a listing in the Member Directory</a:t>
            </a:r>
          </a:p>
        </p:txBody>
      </p:sp>
      <p:pic>
        <p:nvPicPr>
          <p:cNvPr id="4" name="Picture 3">
            <a:extLst>
              <a:ext uri="{FF2B5EF4-FFF2-40B4-BE49-F238E27FC236}">
                <a16:creationId xmlns:a16="http://schemas.microsoft.com/office/drawing/2014/main" id="{BCA11275-F7A9-4EA8-9D50-B8CFF2B1F51F}"/>
              </a:ext>
            </a:extLst>
          </p:cNvPr>
          <p:cNvPicPr>
            <a:picLocks noChangeAspect="1"/>
          </p:cNvPicPr>
          <p:nvPr/>
        </p:nvPicPr>
        <p:blipFill>
          <a:blip r:embed="rId3"/>
          <a:stretch>
            <a:fillRect/>
          </a:stretch>
        </p:blipFill>
        <p:spPr>
          <a:xfrm>
            <a:off x="111968" y="6502383"/>
            <a:ext cx="1268963" cy="321627"/>
          </a:xfrm>
          <a:prstGeom prst="rect">
            <a:avLst/>
          </a:prstGeom>
        </p:spPr>
      </p:pic>
      <p:sp>
        <p:nvSpPr>
          <p:cNvPr id="3" name="TextBox 2">
            <a:extLst>
              <a:ext uri="{FF2B5EF4-FFF2-40B4-BE49-F238E27FC236}">
                <a16:creationId xmlns:a16="http://schemas.microsoft.com/office/drawing/2014/main" id="{2921DB83-EF69-4237-9D5C-F8455B7F729D}"/>
              </a:ext>
            </a:extLst>
          </p:cNvPr>
          <p:cNvSpPr txBox="1"/>
          <p:nvPr/>
        </p:nvSpPr>
        <p:spPr>
          <a:xfrm>
            <a:off x="1035697" y="2208835"/>
            <a:ext cx="3564295" cy="738664"/>
          </a:xfrm>
          <a:prstGeom prst="rect">
            <a:avLst/>
          </a:prstGeom>
          <a:noFill/>
        </p:spPr>
        <p:txBody>
          <a:bodyPr wrap="square" rtlCol="0">
            <a:spAutoFit/>
          </a:bodyPr>
          <a:lstStyle/>
          <a:p>
            <a:r>
              <a:rPr lang="en-US" sz="2400" dirty="0"/>
              <a:t>The next series of slides </a:t>
            </a:r>
            <a:r>
              <a:rPr lang="en-US" dirty="0"/>
              <a:t>will show you how to go from this:</a:t>
            </a:r>
          </a:p>
        </p:txBody>
      </p:sp>
      <p:pic>
        <p:nvPicPr>
          <p:cNvPr id="5" name="Picture 4">
            <a:extLst>
              <a:ext uri="{FF2B5EF4-FFF2-40B4-BE49-F238E27FC236}">
                <a16:creationId xmlns:a16="http://schemas.microsoft.com/office/drawing/2014/main" id="{E6AFCDF0-8F25-45FE-B1E5-B452496A75D6}"/>
              </a:ext>
            </a:extLst>
          </p:cNvPr>
          <p:cNvPicPr>
            <a:picLocks noChangeAspect="1"/>
          </p:cNvPicPr>
          <p:nvPr/>
        </p:nvPicPr>
        <p:blipFill>
          <a:blip r:embed="rId4"/>
          <a:stretch>
            <a:fillRect/>
          </a:stretch>
        </p:blipFill>
        <p:spPr>
          <a:xfrm>
            <a:off x="1141140" y="3039263"/>
            <a:ext cx="2908248" cy="3325391"/>
          </a:xfrm>
          <a:prstGeom prst="rect">
            <a:avLst/>
          </a:prstGeom>
        </p:spPr>
      </p:pic>
      <p:sp>
        <p:nvSpPr>
          <p:cNvPr id="6" name="TextBox 5">
            <a:extLst>
              <a:ext uri="{FF2B5EF4-FFF2-40B4-BE49-F238E27FC236}">
                <a16:creationId xmlns:a16="http://schemas.microsoft.com/office/drawing/2014/main" id="{584B6DEC-89F9-424F-974F-A73FD2026DC6}"/>
              </a:ext>
            </a:extLst>
          </p:cNvPr>
          <p:cNvSpPr txBox="1"/>
          <p:nvPr/>
        </p:nvSpPr>
        <p:spPr>
          <a:xfrm>
            <a:off x="5540562" y="2343977"/>
            <a:ext cx="911291" cy="369332"/>
          </a:xfrm>
          <a:prstGeom prst="rect">
            <a:avLst/>
          </a:prstGeom>
          <a:noFill/>
        </p:spPr>
        <p:txBody>
          <a:bodyPr wrap="square" rtlCol="0">
            <a:spAutoFit/>
          </a:bodyPr>
          <a:lstStyle/>
          <a:p>
            <a:r>
              <a:rPr lang="en-US" dirty="0"/>
              <a:t>To this:</a:t>
            </a:r>
          </a:p>
        </p:txBody>
      </p:sp>
      <p:pic>
        <p:nvPicPr>
          <p:cNvPr id="7" name="Picture 6">
            <a:extLst>
              <a:ext uri="{FF2B5EF4-FFF2-40B4-BE49-F238E27FC236}">
                <a16:creationId xmlns:a16="http://schemas.microsoft.com/office/drawing/2014/main" id="{E222D14F-D0A5-49D5-BD05-EA1EE97CB8A8}"/>
              </a:ext>
            </a:extLst>
          </p:cNvPr>
          <p:cNvPicPr>
            <a:picLocks noChangeAspect="1"/>
          </p:cNvPicPr>
          <p:nvPr/>
        </p:nvPicPr>
        <p:blipFill>
          <a:blip r:embed="rId5"/>
          <a:stretch>
            <a:fillRect/>
          </a:stretch>
        </p:blipFill>
        <p:spPr>
          <a:xfrm>
            <a:off x="5483277" y="2713309"/>
            <a:ext cx="2908248" cy="3396978"/>
          </a:xfrm>
          <a:prstGeom prst="rect">
            <a:avLst/>
          </a:prstGeom>
        </p:spPr>
      </p:pic>
      <p:sp>
        <p:nvSpPr>
          <p:cNvPr id="8" name="TextBox 7">
            <a:extLst>
              <a:ext uri="{FF2B5EF4-FFF2-40B4-BE49-F238E27FC236}">
                <a16:creationId xmlns:a16="http://schemas.microsoft.com/office/drawing/2014/main" id="{9F745B2F-C4D4-481D-B6F4-1EEC2C9CA932}"/>
              </a:ext>
            </a:extLst>
          </p:cNvPr>
          <p:cNvSpPr txBox="1"/>
          <p:nvPr/>
        </p:nvSpPr>
        <p:spPr>
          <a:xfrm>
            <a:off x="7824437" y="1886041"/>
            <a:ext cx="1486678" cy="369332"/>
          </a:xfrm>
          <a:prstGeom prst="rect">
            <a:avLst/>
          </a:prstGeom>
          <a:noFill/>
        </p:spPr>
        <p:txBody>
          <a:bodyPr wrap="square" rtlCol="0">
            <a:spAutoFit/>
          </a:bodyPr>
          <a:lstStyle/>
          <a:p>
            <a:r>
              <a:rPr lang="en-US" dirty="0"/>
              <a:t>And this:</a:t>
            </a:r>
          </a:p>
        </p:txBody>
      </p:sp>
      <p:pic>
        <p:nvPicPr>
          <p:cNvPr id="9" name="Picture 8">
            <a:extLst>
              <a:ext uri="{FF2B5EF4-FFF2-40B4-BE49-F238E27FC236}">
                <a16:creationId xmlns:a16="http://schemas.microsoft.com/office/drawing/2014/main" id="{C761E547-8C49-4AF3-86CB-F7C58EA80AB9}"/>
              </a:ext>
            </a:extLst>
          </p:cNvPr>
          <p:cNvPicPr>
            <a:picLocks noChangeAspect="1"/>
          </p:cNvPicPr>
          <p:nvPr/>
        </p:nvPicPr>
        <p:blipFill>
          <a:blip r:embed="rId6"/>
          <a:stretch>
            <a:fillRect/>
          </a:stretch>
        </p:blipFill>
        <p:spPr>
          <a:xfrm>
            <a:off x="8882310" y="1973953"/>
            <a:ext cx="2444412" cy="4528430"/>
          </a:xfrm>
          <a:prstGeom prst="rect">
            <a:avLst/>
          </a:prstGeom>
        </p:spPr>
      </p:pic>
      <p:cxnSp>
        <p:nvCxnSpPr>
          <p:cNvPr id="11" name="Straight Arrow Connector 10">
            <a:extLst>
              <a:ext uri="{FF2B5EF4-FFF2-40B4-BE49-F238E27FC236}">
                <a16:creationId xmlns:a16="http://schemas.microsoft.com/office/drawing/2014/main" id="{28CD2382-FD78-4C9C-97D2-CEBD03A2ABF0}"/>
              </a:ext>
            </a:extLst>
          </p:cNvPr>
          <p:cNvCxnSpPr>
            <a:cxnSpLocks/>
          </p:cNvCxnSpPr>
          <p:nvPr/>
        </p:nvCxnSpPr>
        <p:spPr>
          <a:xfrm flipH="1">
            <a:off x="3121349" y="2901534"/>
            <a:ext cx="825500" cy="214263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071C665-D47A-48C1-BDDC-70D989BE2984}"/>
              </a:ext>
            </a:extLst>
          </p:cNvPr>
          <p:cNvCxnSpPr>
            <a:cxnSpLocks/>
          </p:cNvCxnSpPr>
          <p:nvPr/>
        </p:nvCxnSpPr>
        <p:spPr>
          <a:xfrm flipH="1">
            <a:off x="6377306" y="2528643"/>
            <a:ext cx="23692" cy="23979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9243202-C0AC-40F8-B7A9-7F6BE01095D9}"/>
              </a:ext>
            </a:extLst>
          </p:cNvPr>
          <p:cNvCxnSpPr>
            <a:cxnSpLocks/>
          </p:cNvCxnSpPr>
          <p:nvPr/>
        </p:nvCxnSpPr>
        <p:spPr>
          <a:xfrm>
            <a:off x="8328754" y="2275694"/>
            <a:ext cx="478043"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B0F9628-7785-4888-9701-3246B5AE8ABD}"/>
              </a:ext>
            </a:extLst>
          </p:cNvPr>
          <p:cNvSpPr txBox="1"/>
          <p:nvPr/>
        </p:nvSpPr>
        <p:spPr>
          <a:xfrm>
            <a:off x="5097498" y="6167655"/>
            <a:ext cx="2444413" cy="523220"/>
          </a:xfrm>
          <a:prstGeom prst="rect">
            <a:avLst/>
          </a:prstGeom>
          <a:noFill/>
        </p:spPr>
        <p:txBody>
          <a:bodyPr wrap="square" rtlCol="0">
            <a:spAutoFit/>
          </a:bodyPr>
          <a:lstStyle/>
          <a:p>
            <a:r>
              <a:rPr lang="en-US" sz="2800" b="1" i="1" dirty="0"/>
              <a:t>In 4 easy steps!</a:t>
            </a:r>
          </a:p>
        </p:txBody>
      </p:sp>
    </p:spTree>
    <p:extLst>
      <p:ext uri="{BB962C8B-B14F-4D97-AF65-F5344CB8AC3E}">
        <p14:creationId xmlns:p14="http://schemas.microsoft.com/office/powerpoint/2010/main" val="8270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p:txBody>
          <a:bodyPr>
            <a:normAutofit/>
          </a:bodyPr>
          <a:lstStyle/>
          <a:p>
            <a:r>
              <a:rPr lang="en-US" dirty="0"/>
              <a:t>1.  Log in to your account</a:t>
            </a:r>
          </a:p>
        </p:txBody>
      </p:sp>
      <p:sp>
        <p:nvSpPr>
          <p:cNvPr id="3" name="Content Placeholder 2">
            <a:extLst>
              <a:ext uri="{FF2B5EF4-FFF2-40B4-BE49-F238E27FC236}">
                <a16:creationId xmlns:a16="http://schemas.microsoft.com/office/drawing/2014/main" id="{59C8F05B-4631-4C37-A4EB-5CAA9E78F2D3}"/>
              </a:ext>
            </a:extLst>
          </p:cNvPr>
          <p:cNvSpPr>
            <a:spLocks noGrp="1"/>
          </p:cNvSpPr>
          <p:nvPr>
            <p:ph idx="1"/>
          </p:nvPr>
        </p:nvSpPr>
        <p:spPr>
          <a:xfrm>
            <a:off x="838200" y="1690688"/>
            <a:ext cx="8946502" cy="2062163"/>
          </a:xfrm>
        </p:spPr>
        <p:txBody>
          <a:bodyPr/>
          <a:lstStyle/>
          <a:p>
            <a:endParaRPr lang="en-US" dirty="0"/>
          </a:p>
          <a:p>
            <a:pPr marL="571500" indent="-571500">
              <a:buFont typeface="+mj-lt"/>
              <a:buAutoNum type="romanLcPeriod"/>
            </a:pPr>
            <a:r>
              <a:rPr lang="en-US" dirty="0"/>
              <a:t>Click on “Account” at the top right of the screen.</a:t>
            </a:r>
          </a:p>
          <a:p>
            <a:pPr marL="571500" indent="-571500">
              <a:buFont typeface="+mj-lt"/>
              <a:buAutoNum type="romanLcPeriod"/>
            </a:pPr>
            <a:r>
              <a:rPr lang="en-US" dirty="0"/>
              <a:t>If you are logging in to the new DSANA website for the first time, you may need to set a new password.</a:t>
            </a:r>
          </a:p>
        </p:txBody>
      </p:sp>
      <p:pic>
        <p:nvPicPr>
          <p:cNvPr id="5" name="Picture 4">
            <a:extLst>
              <a:ext uri="{FF2B5EF4-FFF2-40B4-BE49-F238E27FC236}">
                <a16:creationId xmlns:a16="http://schemas.microsoft.com/office/drawing/2014/main" id="{6B0D53B0-3547-4D33-9D12-45B7B998B26B}"/>
              </a:ext>
            </a:extLst>
          </p:cNvPr>
          <p:cNvPicPr>
            <a:picLocks noChangeAspect="1"/>
          </p:cNvPicPr>
          <p:nvPr/>
        </p:nvPicPr>
        <p:blipFill>
          <a:blip r:embed="rId3"/>
          <a:stretch>
            <a:fillRect/>
          </a:stretch>
        </p:blipFill>
        <p:spPr>
          <a:xfrm>
            <a:off x="9282599" y="1950244"/>
            <a:ext cx="1819275" cy="771525"/>
          </a:xfrm>
          <a:prstGeom prst="rect">
            <a:avLst/>
          </a:prstGeom>
        </p:spPr>
      </p:pic>
      <p:cxnSp>
        <p:nvCxnSpPr>
          <p:cNvPr id="8" name="Straight Arrow Connector 7">
            <a:extLst>
              <a:ext uri="{FF2B5EF4-FFF2-40B4-BE49-F238E27FC236}">
                <a16:creationId xmlns:a16="http://schemas.microsoft.com/office/drawing/2014/main" id="{315E9163-DB8D-42CC-90C8-7178AAC57F63}"/>
              </a:ext>
            </a:extLst>
          </p:cNvPr>
          <p:cNvCxnSpPr/>
          <p:nvPr/>
        </p:nvCxnSpPr>
        <p:spPr>
          <a:xfrm>
            <a:off x="8601075" y="2336007"/>
            <a:ext cx="46828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85F9647-4849-4916-82AC-61700D705621}"/>
              </a:ext>
            </a:extLst>
          </p:cNvPr>
          <p:cNvPicPr>
            <a:picLocks noChangeAspect="1"/>
          </p:cNvPicPr>
          <p:nvPr/>
        </p:nvPicPr>
        <p:blipFill>
          <a:blip r:embed="rId4"/>
          <a:stretch>
            <a:fillRect/>
          </a:stretch>
        </p:blipFill>
        <p:spPr>
          <a:xfrm>
            <a:off x="3153746" y="3675986"/>
            <a:ext cx="5349551" cy="2410084"/>
          </a:xfrm>
          <a:prstGeom prst="rect">
            <a:avLst/>
          </a:prstGeom>
        </p:spPr>
      </p:pic>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5"/>
          <a:stretch>
            <a:fillRect/>
          </a:stretch>
        </p:blipFill>
        <p:spPr>
          <a:xfrm>
            <a:off x="111968" y="6502383"/>
            <a:ext cx="1268963" cy="321627"/>
          </a:xfrm>
          <a:prstGeom prst="rect">
            <a:avLst/>
          </a:prstGeom>
        </p:spPr>
      </p:pic>
    </p:spTree>
    <p:extLst>
      <p:ext uri="{BB962C8B-B14F-4D97-AF65-F5344CB8AC3E}">
        <p14:creationId xmlns:p14="http://schemas.microsoft.com/office/powerpoint/2010/main" val="3660119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200" y="365125"/>
            <a:ext cx="9538252" cy="1325563"/>
          </a:xfrm>
        </p:spPr>
        <p:txBody>
          <a:bodyPr>
            <a:normAutofit fontScale="90000"/>
          </a:bodyPr>
          <a:lstStyle/>
          <a:p>
            <a:r>
              <a:rPr lang="en-US" dirty="0"/>
              <a:t>2.  Once you’re logged in, you can start by changing any basic information underneath the “About” button</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pic>
        <p:nvPicPr>
          <p:cNvPr id="4" name="Picture 3">
            <a:extLst>
              <a:ext uri="{FF2B5EF4-FFF2-40B4-BE49-F238E27FC236}">
                <a16:creationId xmlns:a16="http://schemas.microsoft.com/office/drawing/2014/main" id="{312640D7-98D6-45E9-9542-E5F14EA0D530}"/>
              </a:ext>
            </a:extLst>
          </p:cNvPr>
          <p:cNvPicPr>
            <a:picLocks noChangeAspect="1"/>
          </p:cNvPicPr>
          <p:nvPr/>
        </p:nvPicPr>
        <p:blipFill>
          <a:blip r:embed="rId4"/>
          <a:stretch>
            <a:fillRect/>
          </a:stretch>
        </p:blipFill>
        <p:spPr>
          <a:xfrm>
            <a:off x="1195096" y="2059782"/>
            <a:ext cx="3886200" cy="552450"/>
          </a:xfrm>
          <a:prstGeom prst="rect">
            <a:avLst/>
          </a:prstGeom>
        </p:spPr>
      </p:pic>
      <p:pic>
        <p:nvPicPr>
          <p:cNvPr id="11" name="Picture 10">
            <a:extLst>
              <a:ext uri="{FF2B5EF4-FFF2-40B4-BE49-F238E27FC236}">
                <a16:creationId xmlns:a16="http://schemas.microsoft.com/office/drawing/2014/main" id="{61704157-11C5-4B94-951B-092D3D5458A8}"/>
              </a:ext>
            </a:extLst>
          </p:cNvPr>
          <p:cNvPicPr>
            <a:picLocks noChangeAspect="1"/>
          </p:cNvPicPr>
          <p:nvPr/>
        </p:nvPicPr>
        <p:blipFill>
          <a:blip r:embed="rId5"/>
          <a:stretch>
            <a:fillRect/>
          </a:stretch>
        </p:blipFill>
        <p:spPr>
          <a:xfrm>
            <a:off x="7024395" y="1950098"/>
            <a:ext cx="1195873" cy="4611671"/>
          </a:xfrm>
          <a:prstGeom prst="rect">
            <a:avLst/>
          </a:prstGeom>
        </p:spPr>
      </p:pic>
      <p:sp>
        <p:nvSpPr>
          <p:cNvPr id="12" name="TextBox 11">
            <a:extLst>
              <a:ext uri="{FF2B5EF4-FFF2-40B4-BE49-F238E27FC236}">
                <a16:creationId xmlns:a16="http://schemas.microsoft.com/office/drawing/2014/main" id="{3C1BEF95-AB9A-40F7-B081-054BA018663E}"/>
              </a:ext>
            </a:extLst>
          </p:cNvPr>
          <p:cNvSpPr txBox="1"/>
          <p:nvPr/>
        </p:nvSpPr>
        <p:spPr>
          <a:xfrm>
            <a:off x="3138196" y="2971996"/>
            <a:ext cx="3886200" cy="2308324"/>
          </a:xfrm>
          <a:prstGeom prst="rect">
            <a:avLst/>
          </a:prstGeom>
          <a:noFill/>
        </p:spPr>
        <p:txBody>
          <a:bodyPr wrap="square" rtlCol="0">
            <a:spAutoFit/>
          </a:bodyPr>
          <a:lstStyle/>
          <a:p>
            <a:r>
              <a:rPr lang="en-US" dirty="0"/>
              <a:t>Here you will see, and make any changes to, your farm or business’s primary information, including the primary contact under your Bundle Membership (remember you can have up to five farm or business members included in your DSANA membership), email address, website, etc.</a:t>
            </a:r>
          </a:p>
        </p:txBody>
      </p:sp>
      <p:pic>
        <p:nvPicPr>
          <p:cNvPr id="13" name="Picture 12">
            <a:extLst>
              <a:ext uri="{FF2B5EF4-FFF2-40B4-BE49-F238E27FC236}">
                <a16:creationId xmlns:a16="http://schemas.microsoft.com/office/drawing/2014/main" id="{B149223D-6602-461B-82F8-6E5D40988F12}"/>
              </a:ext>
            </a:extLst>
          </p:cNvPr>
          <p:cNvPicPr>
            <a:picLocks noChangeAspect="1"/>
          </p:cNvPicPr>
          <p:nvPr/>
        </p:nvPicPr>
        <p:blipFill>
          <a:blip r:embed="rId6"/>
          <a:stretch>
            <a:fillRect/>
          </a:stretch>
        </p:blipFill>
        <p:spPr>
          <a:xfrm>
            <a:off x="8957388" y="5612211"/>
            <a:ext cx="2744626" cy="751266"/>
          </a:xfrm>
          <a:prstGeom prst="rect">
            <a:avLst/>
          </a:prstGeom>
        </p:spPr>
      </p:pic>
      <p:sp>
        <p:nvSpPr>
          <p:cNvPr id="14" name="TextBox 13">
            <a:extLst>
              <a:ext uri="{FF2B5EF4-FFF2-40B4-BE49-F238E27FC236}">
                <a16:creationId xmlns:a16="http://schemas.microsoft.com/office/drawing/2014/main" id="{0397EBA5-AF91-43EE-9D4D-87A53C2E039D}"/>
              </a:ext>
            </a:extLst>
          </p:cNvPr>
          <p:cNvSpPr txBox="1"/>
          <p:nvPr/>
        </p:nvSpPr>
        <p:spPr>
          <a:xfrm>
            <a:off x="9158709" y="5095654"/>
            <a:ext cx="2341984" cy="369332"/>
          </a:xfrm>
          <a:prstGeom prst="rect">
            <a:avLst/>
          </a:prstGeom>
          <a:noFill/>
        </p:spPr>
        <p:txBody>
          <a:bodyPr wrap="square" rtlCol="0">
            <a:spAutoFit/>
          </a:bodyPr>
          <a:lstStyle/>
          <a:p>
            <a:r>
              <a:rPr lang="en-US" dirty="0"/>
              <a:t>Don’t forget to save!!</a:t>
            </a:r>
          </a:p>
        </p:txBody>
      </p:sp>
    </p:spTree>
    <p:extLst>
      <p:ext uri="{BB962C8B-B14F-4D97-AF65-F5344CB8AC3E}">
        <p14:creationId xmlns:p14="http://schemas.microsoft.com/office/powerpoint/2010/main" val="143580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199" y="596349"/>
            <a:ext cx="9347422" cy="1945130"/>
          </a:xfrm>
        </p:spPr>
        <p:txBody>
          <a:bodyPr>
            <a:normAutofit/>
          </a:bodyPr>
          <a:lstStyle/>
          <a:p>
            <a:r>
              <a:rPr lang="en-US" dirty="0"/>
              <a:t>3.  Add the information, graphics, and pictures you would like shown in your Member Directory profile</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pic>
        <p:nvPicPr>
          <p:cNvPr id="3" name="Picture 2">
            <a:extLst>
              <a:ext uri="{FF2B5EF4-FFF2-40B4-BE49-F238E27FC236}">
                <a16:creationId xmlns:a16="http://schemas.microsoft.com/office/drawing/2014/main" id="{8CAD612F-660A-439C-8FF8-5599DA9D832E}"/>
              </a:ext>
            </a:extLst>
          </p:cNvPr>
          <p:cNvPicPr>
            <a:picLocks noChangeAspect="1"/>
          </p:cNvPicPr>
          <p:nvPr/>
        </p:nvPicPr>
        <p:blipFill rotWithShape="1">
          <a:blip r:embed="rId4"/>
          <a:srcRect b="58519"/>
          <a:stretch/>
        </p:blipFill>
        <p:spPr>
          <a:xfrm>
            <a:off x="5389012" y="3004366"/>
            <a:ext cx="4191000" cy="671673"/>
          </a:xfrm>
          <a:prstGeom prst="rect">
            <a:avLst/>
          </a:prstGeom>
        </p:spPr>
      </p:pic>
      <p:sp>
        <p:nvSpPr>
          <p:cNvPr id="6" name="TextBox 5">
            <a:extLst>
              <a:ext uri="{FF2B5EF4-FFF2-40B4-BE49-F238E27FC236}">
                <a16:creationId xmlns:a16="http://schemas.microsoft.com/office/drawing/2014/main" id="{BD0D0DB7-147B-4B6E-B40C-6E9EDDD1B279}"/>
              </a:ext>
            </a:extLst>
          </p:cNvPr>
          <p:cNvSpPr txBox="1"/>
          <p:nvPr/>
        </p:nvSpPr>
        <p:spPr>
          <a:xfrm>
            <a:off x="1082351" y="3004366"/>
            <a:ext cx="3984171" cy="461665"/>
          </a:xfrm>
          <a:prstGeom prst="rect">
            <a:avLst/>
          </a:prstGeom>
          <a:noFill/>
        </p:spPr>
        <p:txBody>
          <a:bodyPr wrap="square" rtlCol="0">
            <a:spAutoFit/>
          </a:bodyPr>
          <a:lstStyle/>
          <a:p>
            <a:r>
              <a:rPr lang="en-US" sz="2400" dirty="0"/>
              <a:t>Click on the “Profile” button</a:t>
            </a:r>
          </a:p>
        </p:txBody>
      </p:sp>
      <p:sp>
        <p:nvSpPr>
          <p:cNvPr id="7" name="TextBox 6">
            <a:extLst>
              <a:ext uri="{FF2B5EF4-FFF2-40B4-BE49-F238E27FC236}">
                <a16:creationId xmlns:a16="http://schemas.microsoft.com/office/drawing/2014/main" id="{28E348CA-F827-4CB3-96B9-3EA5D0248CA9}"/>
              </a:ext>
            </a:extLst>
          </p:cNvPr>
          <p:cNvSpPr txBox="1"/>
          <p:nvPr/>
        </p:nvSpPr>
        <p:spPr>
          <a:xfrm>
            <a:off x="3736133" y="5182693"/>
            <a:ext cx="3748379" cy="677108"/>
          </a:xfrm>
          <a:prstGeom prst="rect">
            <a:avLst/>
          </a:prstGeom>
          <a:noFill/>
        </p:spPr>
        <p:txBody>
          <a:bodyPr wrap="square" rtlCol="0">
            <a:spAutoFit/>
          </a:bodyPr>
          <a:lstStyle/>
          <a:p>
            <a:r>
              <a:rPr lang="en-US" dirty="0"/>
              <a:t>The next four slides will walk you through the </a:t>
            </a:r>
            <a:r>
              <a:rPr lang="en-US" sz="2000" b="1" i="1" dirty="0"/>
              <a:t>extremely easy </a:t>
            </a:r>
            <a:r>
              <a:rPr lang="en-US" dirty="0"/>
              <a:t>process.</a:t>
            </a:r>
          </a:p>
        </p:txBody>
      </p:sp>
      <p:sp>
        <p:nvSpPr>
          <p:cNvPr id="5" name="TextBox 4">
            <a:extLst>
              <a:ext uri="{FF2B5EF4-FFF2-40B4-BE49-F238E27FC236}">
                <a16:creationId xmlns:a16="http://schemas.microsoft.com/office/drawing/2014/main" id="{9E28A6AA-C396-45EC-BE80-43BEEFAB2BA0}"/>
              </a:ext>
            </a:extLst>
          </p:cNvPr>
          <p:cNvSpPr txBox="1"/>
          <p:nvPr/>
        </p:nvSpPr>
        <p:spPr>
          <a:xfrm>
            <a:off x="2918129" y="3967701"/>
            <a:ext cx="5716988" cy="923330"/>
          </a:xfrm>
          <a:prstGeom prst="rect">
            <a:avLst/>
          </a:prstGeom>
          <a:noFill/>
        </p:spPr>
        <p:txBody>
          <a:bodyPr wrap="square" rtlCol="0">
            <a:spAutoFit/>
          </a:bodyPr>
          <a:lstStyle/>
          <a:p>
            <a:r>
              <a:rPr lang="en-US" dirty="0"/>
              <a:t>Here, you are going to add fill out your “business card”, add pictures to your gallery, add any social media links you have, and click the searchable product/service categories.</a:t>
            </a:r>
          </a:p>
        </p:txBody>
      </p:sp>
    </p:spTree>
    <p:extLst>
      <p:ext uri="{BB962C8B-B14F-4D97-AF65-F5344CB8AC3E}">
        <p14:creationId xmlns:p14="http://schemas.microsoft.com/office/powerpoint/2010/main" val="81295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713792" y="802857"/>
            <a:ext cx="10535816" cy="1325563"/>
          </a:xfrm>
        </p:spPr>
        <p:txBody>
          <a:bodyPr>
            <a:normAutofit fontScale="90000"/>
          </a:bodyPr>
          <a:lstStyle/>
          <a:p>
            <a:r>
              <a:rPr lang="en-US" dirty="0"/>
              <a:t>3a. Directory profile – first the “business card” that contains your logo, and a very brief description of your products or offerings</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sp>
        <p:nvSpPr>
          <p:cNvPr id="12" name="TextBox 11">
            <a:extLst>
              <a:ext uri="{FF2B5EF4-FFF2-40B4-BE49-F238E27FC236}">
                <a16:creationId xmlns:a16="http://schemas.microsoft.com/office/drawing/2014/main" id="{3C1BEF95-AB9A-40F7-B081-054BA018663E}"/>
              </a:ext>
            </a:extLst>
          </p:cNvPr>
          <p:cNvSpPr txBox="1"/>
          <p:nvPr/>
        </p:nvSpPr>
        <p:spPr>
          <a:xfrm>
            <a:off x="1007706" y="2505670"/>
            <a:ext cx="3886200" cy="923330"/>
          </a:xfrm>
          <a:prstGeom prst="rect">
            <a:avLst/>
          </a:prstGeom>
          <a:noFill/>
        </p:spPr>
        <p:txBody>
          <a:bodyPr wrap="square" rtlCol="0">
            <a:spAutoFit/>
          </a:bodyPr>
          <a:lstStyle/>
          <a:p>
            <a:r>
              <a:rPr lang="en-US" dirty="0"/>
              <a:t>Add a logo and a brief product list to the business card that first appears in the Member Directory</a:t>
            </a:r>
          </a:p>
        </p:txBody>
      </p:sp>
      <p:pic>
        <p:nvPicPr>
          <p:cNvPr id="4" name="Picture 3">
            <a:extLst>
              <a:ext uri="{FF2B5EF4-FFF2-40B4-BE49-F238E27FC236}">
                <a16:creationId xmlns:a16="http://schemas.microsoft.com/office/drawing/2014/main" id="{A849B36B-EB18-468B-94CD-E360D0409925}"/>
              </a:ext>
            </a:extLst>
          </p:cNvPr>
          <p:cNvPicPr>
            <a:picLocks noChangeAspect="1"/>
          </p:cNvPicPr>
          <p:nvPr/>
        </p:nvPicPr>
        <p:blipFill>
          <a:blip r:embed="rId4"/>
          <a:stretch>
            <a:fillRect/>
          </a:stretch>
        </p:blipFill>
        <p:spPr>
          <a:xfrm>
            <a:off x="4893906" y="3222115"/>
            <a:ext cx="3090849" cy="2910419"/>
          </a:xfrm>
          <a:prstGeom prst="rect">
            <a:avLst/>
          </a:prstGeom>
        </p:spPr>
      </p:pic>
      <p:sp>
        <p:nvSpPr>
          <p:cNvPr id="7" name="TextBox 6">
            <a:extLst>
              <a:ext uri="{FF2B5EF4-FFF2-40B4-BE49-F238E27FC236}">
                <a16:creationId xmlns:a16="http://schemas.microsoft.com/office/drawing/2014/main" id="{8A665971-6E78-47BA-8B18-FC6855C4FFD9}"/>
              </a:ext>
            </a:extLst>
          </p:cNvPr>
          <p:cNvSpPr txBox="1"/>
          <p:nvPr/>
        </p:nvSpPr>
        <p:spPr>
          <a:xfrm>
            <a:off x="8542178" y="4004921"/>
            <a:ext cx="2707430" cy="1200329"/>
          </a:xfrm>
          <a:prstGeom prst="rect">
            <a:avLst/>
          </a:prstGeom>
          <a:noFill/>
        </p:spPr>
        <p:txBody>
          <a:bodyPr wrap="square" rtlCol="0">
            <a:spAutoFit/>
          </a:bodyPr>
          <a:lstStyle/>
          <a:p>
            <a:r>
              <a:rPr lang="en-US" dirty="0"/>
              <a:t>Here, we </a:t>
            </a:r>
            <a:r>
              <a:rPr lang="en-US" b="1" i="1" dirty="0"/>
              <a:t>highly recommend</a:t>
            </a:r>
            <a:r>
              <a:rPr lang="en-US" dirty="0"/>
              <a:t> that you watch the short video on the product list.</a:t>
            </a:r>
          </a:p>
        </p:txBody>
      </p:sp>
      <p:cxnSp>
        <p:nvCxnSpPr>
          <p:cNvPr id="8" name="Straight Arrow Connector 7">
            <a:extLst>
              <a:ext uri="{FF2B5EF4-FFF2-40B4-BE49-F238E27FC236}">
                <a16:creationId xmlns:a16="http://schemas.microsoft.com/office/drawing/2014/main" id="{315E9163-DB8D-42CC-90C8-7178AAC57F63}"/>
              </a:ext>
            </a:extLst>
          </p:cNvPr>
          <p:cNvCxnSpPr>
            <a:cxnSpLocks/>
          </p:cNvCxnSpPr>
          <p:nvPr/>
        </p:nvCxnSpPr>
        <p:spPr>
          <a:xfrm flipH="1" flipV="1">
            <a:off x="6932645" y="3725942"/>
            <a:ext cx="1598454" cy="650116"/>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8D9BAAD1-3153-42E7-A1C5-018F33D55EF3}"/>
              </a:ext>
            </a:extLst>
          </p:cNvPr>
          <p:cNvSpPr txBox="1"/>
          <p:nvPr/>
        </p:nvSpPr>
        <p:spPr>
          <a:xfrm>
            <a:off x="8350468" y="3311704"/>
            <a:ext cx="3090849" cy="646331"/>
          </a:xfrm>
          <a:prstGeom prst="rect">
            <a:avLst/>
          </a:prstGeom>
          <a:noFill/>
        </p:spPr>
        <p:txBody>
          <a:bodyPr wrap="square" rtlCol="0">
            <a:spAutoFit/>
          </a:bodyPr>
          <a:lstStyle/>
          <a:p>
            <a:r>
              <a:rPr lang="en-US" dirty="0"/>
              <a:t>You are limited to 80 characters on this product list.</a:t>
            </a:r>
          </a:p>
        </p:txBody>
      </p:sp>
      <p:pic>
        <p:nvPicPr>
          <p:cNvPr id="17" name="Picture 16">
            <a:extLst>
              <a:ext uri="{FF2B5EF4-FFF2-40B4-BE49-F238E27FC236}">
                <a16:creationId xmlns:a16="http://schemas.microsoft.com/office/drawing/2014/main" id="{C90CA01A-7401-40D2-A295-12CB6989E15D}"/>
              </a:ext>
            </a:extLst>
          </p:cNvPr>
          <p:cNvPicPr>
            <a:picLocks noChangeAspect="1"/>
          </p:cNvPicPr>
          <p:nvPr/>
        </p:nvPicPr>
        <p:blipFill rotWithShape="1">
          <a:blip r:embed="rId5"/>
          <a:srcRect l="-10186" t="-7813" r="27866" b="66332"/>
          <a:stretch/>
        </p:blipFill>
        <p:spPr>
          <a:xfrm>
            <a:off x="8726692" y="1808940"/>
            <a:ext cx="2714625" cy="528491"/>
          </a:xfrm>
          <a:prstGeom prst="rect">
            <a:avLst/>
          </a:prstGeom>
        </p:spPr>
      </p:pic>
      <p:sp>
        <p:nvSpPr>
          <p:cNvPr id="18" name="TextBox 17">
            <a:extLst>
              <a:ext uri="{FF2B5EF4-FFF2-40B4-BE49-F238E27FC236}">
                <a16:creationId xmlns:a16="http://schemas.microsoft.com/office/drawing/2014/main" id="{118C94AE-E88B-468D-9EF2-F902880A2EDB}"/>
              </a:ext>
            </a:extLst>
          </p:cNvPr>
          <p:cNvSpPr txBox="1"/>
          <p:nvPr/>
        </p:nvSpPr>
        <p:spPr>
          <a:xfrm>
            <a:off x="1091682" y="3725942"/>
            <a:ext cx="3436511" cy="1200329"/>
          </a:xfrm>
          <a:prstGeom prst="rect">
            <a:avLst/>
          </a:prstGeom>
          <a:noFill/>
        </p:spPr>
        <p:txBody>
          <a:bodyPr wrap="square" rtlCol="0">
            <a:spAutoFit/>
          </a:bodyPr>
          <a:lstStyle/>
          <a:p>
            <a:r>
              <a:rPr lang="en-US" dirty="0"/>
              <a:t>You can upload any graphic from your own files, and then will enter the short list of products or services you offer.</a:t>
            </a:r>
          </a:p>
        </p:txBody>
      </p:sp>
    </p:spTree>
    <p:extLst>
      <p:ext uri="{BB962C8B-B14F-4D97-AF65-F5344CB8AC3E}">
        <p14:creationId xmlns:p14="http://schemas.microsoft.com/office/powerpoint/2010/main" val="3629736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200" y="717795"/>
            <a:ext cx="8277808" cy="1325563"/>
          </a:xfrm>
        </p:spPr>
        <p:txBody>
          <a:bodyPr>
            <a:normAutofit/>
          </a:bodyPr>
          <a:lstStyle/>
          <a:p>
            <a:r>
              <a:rPr lang="en-US" dirty="0"/>
              <a:t>3b.  Directory Profile – Add pictures to your gallery</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sp>
        <p:nvSpPr>
          <p:cNvPr id="12" name="TextBox 11">
            <a:extLst>
              <a:ext uri="{FF2B5EF4-FFF2-40B4-BE49-F238E27FC236}">
                <a16:creationId xmlns:a16="http://schemas.microsoft.com/office/drawing/2014/main" id="{3C1BEF95-AB9A-40F7-B081-054BA018663E}"/>
              </a:ext>
            </a:extLst>
          </p:cNvPr>
          <p:cNvSpPr txBox="1"/>
          <p:nvPr/>
        </p:nvSpPr>
        <p:spPr>
          <a:xfrm>
            <a:off x="1119284" y="2314190"/>
            <a:ext cx="3886200" cy="646331"/>
          </a:xfrm>
          <a:prstGeom prst="rect">
            <a:avLst/>
          </a:prstGeom>
          <a:noFill/>
        </p:spPr>
        <p:txBody>
          <a:bodyPr wrap="square" rtlCol="0">
            <a:spAutoFit/>
          </a:bodyPr>
          <a:lstStyle/>
          <a:p>
            <a:r>
              <a:rPr lang="en-US" dirty="0"/>
              <a:t>Next, upload your own pictures that your would like to show in your gallery.</a:t>
            </a:r>
          </a:p>
        </p:txBody>
      </p:sp>
      <p:pic>
        <p:nvPicPr>
          <p:cNvPr id="3" name="Picture 2">
            <a:extLst>
              <a:ext uri="{FF2B5EF4-FFF2-40B4-BE49-F238E27FC236}">
                <a16:creationId xmlns:a16="http://schemas.microsoft.com/office/drawing/2014/main" id="{8CAD612F-660A-439C-8FF8-5599DA9D832E}"/>
              </a:ext>
            </a:extLst>
          </p:cNvPr>
          <p:cNvPicPr>
            <a:picLocks noChangeAspect="1"/>
          </p:cNvPicPr>
          <p:nvPr/>
        </p:nvPicPr>
        <p:blipFill rotWithShape="1">
          <a:blip r:embed="rId4"/>
          <a:srcRect l="-10186" t="-7813" r="27866" b="66332"/>
          <a:stretch/>
        </p:blipFill>
        <p:spPr>
          <a:xfrm>
            <a:off x="9003069" y="940942"/>
            <a:ext cx="2714625" cy="528491"/>
          </a:xfrm>
          <a:prstGeom prst="rect">
            <a:avLst/>
          </a:prstGeom>
        </p:spPr>
      </p:pic>
      <p:pic>
        <p:nvPicPr>
          <p:cNvPr id="5" name="Picture 4">
            <a:extLst>
              <a:ext uri="{FF2B5EF4-FFF2-40B4-BE49-F238E27FC236}">
                <a16:creationId xmlns:a16="http://schemas.microsoft.com/office/drawing/2014/main" id="{D562B4D7-6110-4F2A-A2C2-58476C78529D}"/>
              </a:ext>
            </a:extLst>
          </p:cNvPr>
          <p:cNvPicPr>
            <a:picLocks noChangeAspect="1"/>
          </p:cNvPicPr>
          <p:nvPr/>
        </p:nvPicPr>
        <p:blipFill>
          <a:blip r:embed="rId5"/>
          <a:stretch>
            <a:fillRect/>
          </a:stretch>
        </p:blipFill>
        <p:spPr>
          <a:xfrm>
            <a:off x="5274031" y="2400552"/>
            <a:ext cx="5086350" cy="1304925"/>
          </a:xfrm>
          <a:prstGeom prst="rect">
            <a:avLst/>
          </a:prstGeom>
        </p:spPr>
      </p:pic>
      <p:pic>
        <p:nvPicPr>
          <p:cNvPr id="9" name="Picture 8">
            <a:extLst>
              <a:ext uri="{FF2B5EF4-FFF2-40B4-BE49-F238E27FC236}">
                <a16:creationId xmlns:a16="http://schemas.microsoft.com/office/drawing/2014/main" id="{97BB60DF-BC65-4A25-AA84-22328672FB84}"/>
              </a:ext>
            </a:extLst>
          </p:cNvPr>
          <p:cNvPicPr>
            <a:picLocks noChangeAspect="1"/>
          </p:cNvPicPr>
          <p:nvPr/>
        </p:nvPicPr>
        <p:blipFill>
          <a:blip r:embed="rId6"/>
          <a:stretch>
            <a:fillRect/>
          </a:stretch>
        </p:blipFill>
        <p:spPr>
          <a:xfrm>
            <a:off x="3471959" y="4454075"/>
            <a:ext cx="3067050" cy="1038225"/>
          </a:xfrm>
          <a:prstGeom prst="rect">
            <a:avLst/>
          </a:prstGeom>
        </p:spPr>
      </p:pic>
      <p:sp>
        <p:nvSpPr>
          <p:cNvPr id="11" name="TextBox 10">
            <a:extLst>
              <a:ext uri="{FF2B5EF4-FFF2-40B4-BE49-F238E27FC236}">
                <a16:creationId xmlns:a16="http://schemas.microsoft.com/office/drawing/2014/main" id="{3049406D-C08C-419E-988F-E0648A54B204}"/>
              </a:ext>
            </a:extLst>
          </p:cNvPr>
          <p:cNvSpPr txBox="1"/>
          <p:nvPr/>
        </p:nvSpPr>
        <p:spPr>
          <a:xfrm>
            <a:off x="1119284" y="4326688"/>
            <a:ext cx="2192694" cy="1477328"/>
          </a:xfrm>
          <a:prstGeom prst="rect">
            <a:avLst/>
          </a:prstGeom>
          <a:noFill/>
        </p:spPr>
        <p:txBody>
          <a:bodyPr wrap="square" rtlCol="0">
            <a:spAutoFit/>
          </a:bodyPr>
          <a:lstStyle/>
          <a:p>
            <a:r>
              <a:rPr lang="en-US" dirty="0"/>
              <a:t>It’s really easy: just click on the box and select the picture you want from your own files.</a:t>
            </a:r>
          </a:p>
        </p:txBody>
      </p:sp>
    </p:spTree>
    <p:extLst>
      <p:ext uri="{BB962C8B-B14F-4D97-AF65-F5344CB8AC3E}">
        <p14:creationId xmlns:p14="http://schemas.microsoft.com/office/powerpoint/2010/main" val="4156232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t="-21000" b="-2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2C5A-2EBD-4899-9F11-142AE25A8EF2}"/>
              </a:ext>
            </a:extLst>
          </p:cNvPr>
          <p:cNvSpPr>
            <a:spLocks noGrp="1"/>
          </p:cNvSpPr>
          <p:nvPr>
            <p:ph type="title"/>
          </p:nvPr>
        </p:nvSpPr>
        <p:spPr>
          <a:xfrm>
            <a:off x="838200" y="717795"/>
            <a:ext cx="8277808" cy="1325563"/>
          </a:xfrm>
        </p:spPr>
        <p:txBody>
          <a:bodyPr>
            <a:normAutofit/>
          </a:bodyPr>
          <a:lstStyle/>
          <a:p>
            <a:r>
              <a:rPr lang="en-US" dirty="0"/>
              <a:t>3c.  Describe your farm or business, and add any social media accounts.</a:t>
            </a:r>
          </a:p>
        </p:txBody>
      </p:sp>
      <p:pic>
        <p:nvPicPr>
          <p:cNvPr id="10" name="Picture 9">
            <a:extLst>
              <a:ext uri="{FF2B5EF4-FFF2-40B4-BE49-F238E27FC236}">
                <a16:creationId xmlns:a16="http://schemas.microsoft.com/office/drawing/2014/main" id="{161936C7-0C37-40BD-B60C-048995620E09}"/>
              </a:ext>
            </a:extLst>
          </p:cNvPr>
          <p:cNvPicPr>
            <a:picLocks noChangeAspect="1"/>
          </p:cNvPicPr>
          <p:nvPr/>
        </p:nvPicPr>
        <p:blipFill>
          <a:blip r:embed="rId3"/>
          <a:stretch>
            <a:fillRect/>
          </a:stretch>
        </p:blipFill>
        <p:spPr>
          <a:xfrm>
            <a:off x="111968" y="6502383"/>
            <a:ext cx="1268963" cy="321627"/>
          </a:xfrm>
          <a:prstGeom prst="rect">
            <a:avLst/>
          </a:prstGeom>
        </p:spPr>
      </p:pic>
      <p:sp>
        <p:nvSpPr>
          <p:cNvPr id="12" name="TextBox 11">
            <a:extLst>
              <a:ext uri="{FF2B5EF4-FFF2-40B4-BE49-F238E27FC236}">
                <a16:creationId xmlns:a16="http://schemas.microsoft.com/office/drawing/2014/main" id="{3C1BEF95-AB9A-40F7-B081-054BA018663E}"/>
              </a:ext>
            </a:extLst>
          </p:cNvPr>
          <p:cNvSpPr txBox="1"/>
          <p:nvPr/>
        </p:nvSpPr>
        <p:spPr>
          <a:xfrm>
            <a:off x="944471" y="2290154"/>
            <a:ext cx="4506685" cy="646331"/>
          </a:xfrm>
          <a:prstGeom prst="rect">
            <a:avLst/>
          </a:prstGeom>
          <a:noFill/>
        </p:spPr>
        <p:txBody>
          <a:bodyPr wrap="square" rtlCol="0">
            <a:spAutoFit/>
          </a:bodyPr>
          <a:lstStyle/>
          <a:p>
            <a:r>
              <a:rPr lang="en-US" b="1" dirty="0"/>
              <a:t>This is where you can say all you want about your farm, business, products, services.</a:t>
            </a:r>
          </a:p>
        </p:txBody>
      </p:sp>
      <p:pic>
        <p:nvPicPr>
          <p:cNvPr id="3" name="Picture 2">
            <a:extLst>
              <a:ext uri="{FF2B5EF4-FFF2-40B4-BE49-F238E27FC236}">
                <a16:creationId xmlns:a16="http://schemas.microsoft.com/office/drawing/2014/main" id="{8CAD612F-660A-439C-8FF8-5599DA9D832E}"/>
              </a:ext>
            </a:extLst>
          </p:cNvPr>
          <p:cNvPicPr>
            <a:picLocks noChangeAspect="1"/>
          </p:cNvPicPr>
          <p:nvPr/>
        </p:nvPicPr>
        <p:blipFill rotWithShape="1">
          <a:blip r:embed="rId4"/>
          <a:srcRect l="-10186" t="-7813" r="27866" b="66332"/>
          <a:stretch/>
        </p:blipFill>
        <p:spPr>
          <a:xfrm>
            <a:off x="9003069" y="940942"/>
            <a:ext cx="2714625" cy="528491"/>
          </a:xfrm>
          <a:prstGeom prst="rect">
            <a:avLst/>
          </a:prstGeom>
        </p:spPr>
      </p:pic>
      <p:pic>
        <p:nvPicPr>
          <p:cNvPr id="4" name="Picture 3">
            <a:extLst>
              <a:ext uri="{FF2B5EF4-FFF2-40B4-BE49-F238E27FC236}">
                <a16:creationId xmlns:a16="http://schemas.microsoft.com/office/drawing/2014/main" id="{218920C9-A646-4294-8235-84372D261DF0}"/>
              </a:ext>
            </a:extLst>
          </p:cNvPr>
          <p:cNvPicPr>
            <a:picLocks noChangeAspect="1"/>
          </p:cNvPicPr>
          <p:nvPr/>
        </p:nvPicPr>
        <p:blipFill>
          <a:blip r:embed="rId5"/>
          <a:stretch>
            <a:fillRect/>
          </a:stretch>
        </p:blipFill>
        <p:spPr>
          <a:xfrm>
            <a:off x="746449" y="3033687"/>
            <a:ext cx="5105872" cy="1325563"/>
          </a:xfrm>
          <a:prstGeom prst="rect">
            <a:avLst/>
          </a:prstGeom>
        </p:spPr>
      </p:pic>
      <p:pic>
        <p:nvPicPr>
          <p:cNvPr id="6" name="Picture 5">
            <a:extLst>
              <a:ext uri="{FF2B5EF4-FFF2-40B4-BE49-F238E27FC236}">
                <a16:creationId xmlns:a16="http://schemas.microsoft.com/office/drawing/2014/main" id="{F8E00CEB-8B9C-4579-BDC2-4AC4E954CBA2}"/>
              </a:ext>
            </a:extLst>
          </p:cNvPr>
          <p:cNvPicPr>
            <a:picLocks noChangeAspect="1"/>
          </p:cNvPicPr>
          <p:nvPr/>
        </p:nvPicPr>
        <p:blipFill>
          <a:blip r:embed="rId6"/>
          <a:stretch>
            <a:fillRect/>
          </a:stretch>
        </p:blipFill>
        <p:spPr>
          <a:xfrm>
            <a:off x="6549758" y="2855872"/>
            <a:ext cx="2152650" cy="3076575"/>
          </a:xfrm>
          <a:prstGeom prst="rect">
            <a:avLst/>
          </a:prstGeom>
        </p:spPr>
      </p:pic>
      <p:sp>
        <p:nvSpPr>
          <p:cNvPr id="7" name="TextBox 6">
            <a:extLst>
              <a:ext uri="{FF2B5EF4-FFF2-40B4-BE49-F238E27FC236}">
                <a16:creationId xmlns:a16="http://schemas.microsoft.com/office/drawing/2014/main" id="{D5AA3616-A965-4774-A95B-E875A413D546}"/>
              </a:ext>
            </a:extLst>
          </p:cNvPr>
          <p:cNvSpPr txBox="1"/>
          <p:nvPr/>
        </p:nvSpPr>
        <p:spPr>
          <a:xfrm>
            <a:off x="6397665" y="2126449"/>
            <a:ext cx="2780522" cy="646331"/>
          </a:xfrm>
          <a:prstGeom prst="rect">
            <a:avLst/>
          </a:prstGeom>
          <a:noFill/>
        </p:spPr>
        <p:txBody>
          <a:bodyPr wrap="square" rtlCol="0">
            <a:spAutoFit/>
          </a:bodyPr>
          <a:lstStyle/>
          <a:p>
            <a:r>
              <a:rPr lang="en-US" b="1" dirty="0"/>
              <a:t>And then add the URLs for any social media accounts.</a:t>
            </a:r>
          </a:p>
        </p:txBody>
      </p:sp>
      <p:sp>
        <p:nvSpPr>
          <p:cNvPr id="8" name="TextBox 7">
            <a:extLst>
              <a:ext uri="{FF2B5EF4-FFF2-40B4-BE49-F238E27FC236}">
                <a16:creationId xmlns:a16="http://schemas.microsoft.com/office/drawing/2014/main" id="{993A374F-04BC-4A9C-A7C2-BB670FE1A64B}"/>
              </a:ext>
            </a:extLst>
          </p:cNvPr>
          <p:cNvSpPr txBox="1"/>
          <p:nvPr/>
        </p:nvSpPr>
        <p:spPr>
          <a:xfrm>
            <a:off x="9565613" y="1942143"/>
            <a:ext cx="2152081" cy="1754326"/>
          </a:xfrm>
          <a:prstGeom prst="rect">
            <a:avLst/>
          </a:prstGeom>
          <a:noFill/>
        </p:spPr>
        <p:txBody>
          <a:bodyPr wrap="square" rtlCol="0">
            <a:spAutoFit/>
          </a:bodyPr>
          <a:lstStyle/>
          <a:p>
            <a:r>
              <a:rPr lang="en-US" dirty="0"/>
              <a:t>These social media accounts will show up as icons at the bottom of your Profile in the Member Directory.</a:t>
            </a:r>
          </a:p>
        </p:txBody>
      </p:sp>
      <p:pic>
        <p:nvPicPr>
          <p:cNvPr id="13" name="Picture 12">
            <a:extLst>
              <a:ext uri="{FF2B5EF4-FFF2-40B4-BE49-F238E27FC236}">
                <a16:creationId xmlns:a16="http://schemas.microsoft.com/office/drawing/2014/main" id="{D13AECAE-1314-406A-9026-001F4A543025}"/>
              </a:ext>
            </a:extLst>
          </p:cNvPr>
          <p:cNvPicPr>
            <a:picLocks noChangeAspect="1"/>
          </p:cNvPicPr>
          <p:nvPr/>
        </p:nvPicPr>
        <p:blipFill>
          <a:blip r:embed="rId7"/>
          <a:stretch>
            <a:fillRect/>
          </a:stretch>
        </p:blipFill>
        <p:spPr>
          <a:xfrm>
            <a:off x="9939332" y="3743429"/>
            <a:ext cx="1404641" cy="2602187"/>
          </a:xfrm>
          <a:prstGeom prst="rect">
            <a:avLst/>
          </a:prstGeom>
        </p:spPr>
      </p:pic>
      <p:cxnSp>
        <p:nvCxnSpPr>
          <p:cNvPr id="14" name="Straight Arrow Connector 13">
            <a:extLst>
              <a:ext uri="{FF2B5EF4-FFF2-40B4-BE49-F238E27FC236}">
                <a16:creationId xmlns:a16="http://schemas.microsoft.com/office/drawing/2014/main" id="{26AECAC5-DC09-4BA3-B80E-A42F2AC2FC03}"/>
              </a:ext>
            </a:extLst>
          </p:cNvPr>
          <p:cNvCxnSpPr>
            <a:cxnSpLocks/>
          </p:cNvCxnSpPr>
          <p:nvPr/>
        </p:nvCxnSpPr>
        <p:spPr>
          <a:xfrm>
            <a:off x="9178187" y="6065560"/>
            <a:ext cx="774852"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D28B08B1-309C-40E9-A5D6-4500035F21D8}"/>
              </a:ext>
            </a:extLst>
          </p:cNvPr>
          <p:cNvPicPr>
            <a:picLocks noChangeAspect="1"/>
          </p:cNvPicPr>
          <p:nvPr/>
        </p:nvPicPr>
        <p:blipFill>
          <a:blip r:embed="rId7"/>
          <a:stretch>
            <a:fillRect/>
          </a:stretch>
        </p:blipFill>
        <p:spPr>
          <a:xfrm>
            <a:off x="3197814" y="4455938"/>
            <a:ext cx="1104656" cy="2046446"/>
          </a:xfrm>
          <a:prstGeom prst="rect">
            <a:avLst/>
          </a:prstGeom>
        </p:spPr>
      </p:pic>
      <p:sp>
        <p:nvSpPr>
          <p:cNvPr id="17" name="TextBox 16">
            <a:extLst>
              <a:ext uri="{FF2B5EF4-FFF2-40B4-BE49-F238E27FC236}">
                <a16:creationId xmlns:a16="http://schemas.microsoft.com/office/drawing/2014/main" id="{A7260003-D25A-4A70-88DD-5D20D51D6FA0}"/>
              </a:ext>
            </a:extLst>
          </p:cNvPr>
          <p:cNvSpPr txBox="1"/>
          <p:nvPr/>
        </p:nvSpPr>
        <p:spPr>
          <a:xfrm>
            <a:off x="572957" y="4662877"/>
            <a:ext cx="2383791" cy="1477328"/>
          </a:xfrm>
          <a:prstGeom prst="rect">
            <a:avLst/>
          </a:prstGeom>
          <a:noFill/>
        </p:spPr>
        <p:txBody>
          <a:bodyPr wrap="square" rtlCol="0">
            <a:spAutoFit/>
          </a:bodyPr>
          <a:lstStyle/>
          <a:p>
            <a:r>
              <a:rPr lang="en-US" dirty="0"/>
              <a:t>This description will be shown underneath the photo gallery in your Profile in the Member Directory.</a:t>
            </a:r>
          </a:p>
        </p:txBody>
      </p:sp>
      <p:cxnSp>
        <p:nvCxnSpPr>
          <p:cNvPr id="18" name="Straight Arrow Connector 17">
            <a:extLst>
              <a:ext uri="{FF2B5EF4-FFF2-40B4-BE49-F238E27FC236}">
                <a16:creationId xmlns:a16="http://schemas.microsoft.com/office/drawing/2014/main" id="{0129BCBE-47FA-475C-BF2B-0885969DAC7C}"/>
              </a:ext>
            </a:extLst>
          </p:cNvPr>
          <p:cNvCxnSpPr>
            <a:cxnSpLocks/>
          </p:cNvCxnSpPr>
          <p:nvPr/>
        </p:nvCxnSpPr>
        <p:spPr>
          <a:xfrm>
            <a:off x="2811558" y="5044522"/>
            <a:ext cx="487827" cy="386295"/>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7951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134</TotalTime>
  <Words>788</Words>
  <Application>Microsoft Office PowerPoint</Application>
  <PresentationFormat>Widescreen</PresentationFormat>
  <Paragraphs>44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How to add information to your listing in the DSANA Member Directory</vt:lpstr>
      <vt:lpstr>DSANA members automatically have a listing in the Member Directory</vt:lpstr>
      <vt:lpstr>DSANA members automatically have a listing in the Member Directory</vt:lpstr>
      <vt:lpstr>1.  Log in to your account</vt:lpstr>
      <vt:lpstr>2.  Once you’re logged in, you can start by changing any basic information underneath the “About” button</vt:lpstr>
      <vt:lpstr>3.  Add the information, graphics, and pictures you would like shown in your Member Directory profile</vt:lpstr>
      <vt:lpstr>3a. Directory profile – first the “business card” that contains your logo, and a very brief description of your products or offerings</vt:lpstr>
      <vt:lpstr>3b.  Directory Profile – Add pictures to your gallery</vt:lpstr>
      <vt:lpstr>3c.  Describe your farm or business, and add any social media accounts.</vt:lpstr>
      <vt:lpstr>3d.  Click the products or services you have to offer.</vt:lpstr>
      <vt:lpstr>3e.  Don’t forget to save!!</vt:lpstr>
      <vt:lpstr>4.  Add information about the additional farm or business members who are part of your DSANA membership</vt:lpstr>
      <vt:lpstr>5.  Check out your new searchable listing!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add information to your listing in the DSANA Member Directory</dc:title>
  <dc:creator>bee</dc:creator>
  <cp:lastModifiedBy>bee</cp:lastModifiedBy>
  <cp:revision>20</cp:revision>
  <dcterms:created xsi:type="dcterms:W3CDTF">2019-06-27T11:02:52Z</dcterms:created>
  <dcterms:modified xsi:type="dcterms:W3CDTF">2019-06-27T13:34:43Z</dcterms:modified>
</cp:coreProperties>
</file>