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7" r:id="rId2"/>
    <p:sldId id="298" r:id="rId3"/>
    <p:sldId id="299" r:id="rId4"/>
    <p:sldId id="300" r:id="rId5"/>
    <p:sldId id="262" r:id="rId6"/>
    <p:sldId id="301" r:id="rId7"/>
    <p:sldId id="265" r:id="rId8"/>
    <p:sldId id="302" r:id="rId9"/>
    <p:sldId id="304" r:id="rId10"/>
    <p:sldId id="305" r:id="rId11"/>
    <p:sldId id="306" r:id="rId12"/>
    <p:sldId id="307" r:id="rId13"/>
    <p:sldId id="309" r:id="rId14"/>
    <p:sldId id="297" r:id="rId15"/>
    <p:sldId id="310" r:id="rId16"/>
    <p:sldId id="311" r:id="rId17"/>
    <p:sldId id="312" r:id="rId18"/>
    <p:sldId id="314" r:id="rId19"/>
    <p:sldId id="313" r:id="rId20"/>
    <p:sldId id="316" r:id="rId21"/>
    <p:sldId id="317" r:id="rId22"/>
    <p:sldId id="318" r:id="rId23"/>
    <p:sldId id="319" r:id="rId24"/>
    <p:sldId id="315" r:id="rId25"/>
    <p:sldId id="321" r:id="rId26"/>
    <p:sldId id="323" r:id="rId27"/>
    <p:sldId id="325" r:id="rId28"/>
    <p:sldId id="324" r:id="rId29"/>
    <p:sldId id="326" r:id="rId30"/>
    <p:sldId id="327" r:id="rId31"/>
    <p:sldId id="328" r:id="rId32"/>
    <p:sldId id="332" r:id="rId33"/>
    <p:sldId id="333" r:id="rId34"/>
    <p:sldId id="334" r:id="rId35"/>
    <p:sldId id="335" r:id="rId36"/>
    <p:sldId id="329" r:id="rId37"/>
    <p:sldId id="336" r:id="rId38"/>
    <p:sldId id="320" r:id="rId39"/>
    <p:sldId id="273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74805" autoAdjust="0"/>
  </p:normalViewPr>
  <p:slideViewPr>
    <p:cSldViewPr snapToGrid="0" showGuides="1">
      <p:cViewPr varScale="1">
        <p:scale>
          <a:sx n="95" d="100"/>
          <a:sy n="95" d="100"/>
        </p:scale>
        <p:origin x="1788" y="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-59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3516" y="2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13328816206081"/>
          <c:y val="4.884880566399788E-2"/>
          <c:w val="0.74986534404280636"/>
          <c:h val="0.694488647091735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Confederation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157</c:v>
                </c:pt>
                <c:pt idx="1">
                  <c:v>354</c:v>
                </c:pt>
                <c:pt idx="2">
                  <c:v>150</c:v>
                </c:pt>
                <c:pt idx="3">
                  <c:v>447</c:v>
                </c:pt>
                <c:pt idx="4">
                  <c:v>260</c:v>
                </c:pt>
                <c:pt idx="5">
                  <c:v>272</c:v>
                </c:pt>
                <c:pt idx="6">
                  <c:v>140</c:v>
                </c:pt>
                <c:pt idx="7">
                  <c:v>312</c:v>
                </c:pt>
                <c:pt idx="8">
                  <c:v>491</c:v>
                </c:pt>
                <c:pt idx="9">
                  <c:v>92</c:v>
                </c:pt>
                <c:pt idx="10">
                  <c:v>180</c:v>
                </c:pt>
                <c:pt idx="11">
                  <c:v>350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246</c:v>
                </c:pt>
                <c:pt idx="1">
                  <c:v>272</c:v>
                </c:pt>
                <c:pt idx="2">
                  <c:v>207</c:v>
                </c:pt>
                <c:pt idx="3">
                  <c:v>296</c:v>
                </c:pt>
                <c:pt idx="4">
                  <c:v>248</c:v>
                </c:pt>
                <c:pt idx="5">
                  <c:v>232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Ovitest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157</c:v>
                </c:pt>
                <c:pt idx="1">
                  <c:v>354</c:v>
                </c:pt>
                <c:pt idx="2">
                  <c:v>150</c:v>
                </c:pt>
                <c:pt idx="3">
                  <c:v>447</c:v>
                </c:pt>
                <c:pt idx="4">
                  <c:v>260</c:v>
                </c:pt>
                <c:pt idx="5">
                  <c:v>272</c:v>
                </c:pt>
                <c:pt idx="6">
                  <c:v>140</c:v>
                </c:pt>
                <c:pt idx="7">
                  <c:v>312</c:v>
                </c:pt>
                <c:pt idx="8">
                  <c:v>491</c:v>
                </c:pt>
                <c:pt idx="9">
                  <c:v>92</c:v>
                </c:pt>
                <c:pt idx="10">
                  <c:v>180</c:v>
                </c:pt>
                <c:pt idx="11">
                  <c:v>350</c:v>
                </c:pt>
              </c:numCache>
            </c:numRef>
          </c:xVal>
          <c:yVal>
            <c:numRef>
              <c:f>Sheet1!$C$2:$C$13</c:f>
              <c:numCache>
                <c:formatCode>General</c:formatCode>
                <c:ptCount val="12"/>
                <c:pt idx="6">
                  <c:v>209</c:v>
                </c:pt>
                <c:pt idx="7">
                  <c:v>276</c:v>
                </c:pt>
                <c:pt idx="8">
                  <c:v>246</c:v>
                </c:pt>
                <c:pt idx="9">
                  <c:v>258</c:v>
                </c:pt>
                <c:pt idx="10">
                  <c:v>290</c:v>
                </c:pt>
                <c:pt idx="11">
                  <c:v>287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0723552"/>
        <c:axId val="770724112"/>
      </c:scatterChart>
      <c:valAx>
        <c:axId val="77072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Production</a:t>
                </a:r>
              </a:p>
            </c:rich>
          </c:tx>
          <c:layout>
            <c:manualLayout>
              <c:xMode val="edge"/>
              <c:yMode val="edge"/>
              <c:x val="0.44138985198954706"/>
              <c:y val="0.89100827102494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724112"/>
        <c:crosses val="autoZero"/>
        <c:crossBetween val="midCat"/>
        <c:majorUnit val="100"/>
      </c:valAx>
      <c:valAx>
        <c:axId val="770724112"/>
        <c:scaling>
          <c:orientation val="minMax"/>
          <c:min val="1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Prod. &amp; Function</a:t>
                </a:r>
              </a:p>
            </c:rich>
          </c:tx>
          <c:layout>
            <c:manualLayout>
              <c:xMode val="edge"/>
              <c:yMode val="edge"/>
              <c:x val="2.3359257593541238E-2"/>
              <c:y val="0.10461069265204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723552"/>
        <c:crosses val="autoZero"/>
        <c:crossBetween val="midCat"/>
        <c:majorUnit val="25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3853672078500123"/>
          <c:y val="0.53076413395822197"/>
          <c:w val="0.30441626537081928"/>
          <c:h val="0.186244488572755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Milk yield</a:t>
            </a:r>
            <a:endParaRPr lang="en-US" sz="2400" dirty="0"/>
          </a:p>
        </c:rich>
      </c:tx>
      <c:layout>
        <c:manualLayout>
          <c:xMode val="edge"/>
          <c:yMode val="edge"/>
          <c:x val="0.3513008937437934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631610224491549"/>
          <c:y val="0.17043415983168123"/>
          <c:w val="0.62190993752394652"/>
          <c:h val="0.63128507636301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kg/year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10.43</c:v>
                </c:pt>
                <c:pt idx="1">
                  <c:v>7.19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$/year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22.946000000000002</c:v>
                </c:pt>
                <c:pt idx="1">
                  <c:v>15.818000000000001</c:v>
                </c:pt>
                <c:pt idx="2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726912"/>
        <c:axId val="167302864"/>
      </c:barChart>
      <c:catAx>
        <c:axId val="770726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% retained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02864"/>
        <c:crosses val="autoZero"/>
        <c:auto val="1"/>
        <c:lblAlgn val="ctr"/>
        <c:lblOffset val="100"/>
        <c:noMultiLvlLbl val="0"/>
      </c:catAx>
      <c:valAx>
        <c:axId val="16730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Kg  or $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2.6804494522593761E-4"/>
              <c:y val="0.36323622867014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726912"/>
        <c:crosses val="autoZero"/>
        <c:crossBetween val="between"/>
        <c:maj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1100657601513821"/>
          <c:y val="0.18679352866818258"/>
          <c:w val="0.36527175910359766"/>
          <c:h val="0.1677156504486960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Milk</a:t>
            </a:r>
            <a:r>
              <a:rPr lang="en-US" sz="2400" baseline="0" dirty="0" smtClean="0"/>
              <a:t> component</a:t>
            </a:r>
            <a:endParaRPr lang="en-US" sz="2400" dirty="0"/>
          </a:p>
        </c:rich>
      </c:tx>
      <c:layout>
        <c:manualLayout>
          <c:xMode val="edge"/>
          <c:yMode val="edge"/>
          <c:x val="0.148073407407986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751816027961747"/>
          <c:y val="0.35502628584654694"/>
          <c:w val="0.5889397837186936"/>
          <c:h val="0.6040803794699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%F/year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-4.5999999999999999E-2</c:v>
                </c:pt>
                <c:pt idx="1">
                  <c:v>-3.2000000000000001E-2</c:v>
                </c:pt>
                <c:pt idx="2">
                  <c:v>-0.02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%P/year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-2.4E-2</c:v>
                </c:pt>
                <c:pt idx="1">
                  <c:v>-1.6E-2</c:v>
                </c:pt>
                <c:pt idx="2">
                  <c:v>-0.01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167632"/>
        <c:axId val="776168192"/>
      </c:barChart>
      <c:catAx>
        <c:axId val="776167632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% retained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3538412216844302"/>
              <c:y val="0.149149918865301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168192"/>
        <c:crosses val="max"/>
        <c:auto val="1"/>
        <c:lblAlgn val="ctr"/>
        <c:lblOffset val="100"/>
        <c:noMultiLvlLbl val="0"/>
      </c:catAx>
      <c:valAx>
        <c:axId val="77616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Percentage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5888778550148957E-2"/>
              <c:y val="0.455295354745444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167632"/>
        <c:crossesAt val="1"/>
        <c:crossBetween val="between"/>
        <c:majorUnit val="1.0000000000000002E-2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4129409096951264"/>
          <c:y val="0.76881449560056891"/>
          <c:w val="0.36777455449647739"/>
          <c:h val="0.1601852653128183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2F7F1-FF29-40C3-95E8-4F1FB54F50C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15042-B4E8-4920-80B3-C1B5C348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1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E5E9C-270B-4FAE-817D-EE9FB593C366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A260C-08BF-40F5-BC0D-0DCCA58B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7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Heritabilites</a:t>
            </a:r>
            <a:r>
              <a:rPr lang="en-US" dirty="0" smtClean="0"/>
              <a:t> are 0.15, 0.28, 0.24 and</a:t>
            </a:r>
            <a:r>
              <a:rPr lang="en-US" baseline="0" dirty="0" smtClean="0"/>
              <a:t> 0.39 for WWT, PWWT, PFAT and PEMD, respectively, in LAMBPLAN runs for terminal sires.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5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5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65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C831-A057-448E-B02B-A00A560CF5A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7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4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7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Provided</a:t>
            </a:r>
            <a:r>
              <a:rPr lang="en-US" baseline="0" dirty="0" smtClean="0"/>
              <a:t> some assistance to Tom Clark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1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 Index – this index groups three factors together: the milk quantity, fat content and protein content.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Function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 – this is overall index that provides a weighting of 50% for the production index (includes milk quantity, fat, and protein) and equivalent weighting of 50% for the functional index (udder morphology and somatic cell count).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260C-08BF-40F5-BC0D-0DCCA58B6C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1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579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7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66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2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3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9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8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6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8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E09C-716D-4EDA-880F-EA1F927BD7EE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004502-D372-411D-B868-5DE244EC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0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188" y="532550"/>
            <a:ext cx="6633680" cy="261258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Using the numbers: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how </a:t>
            </a:r>
            <a:r>
              <a:rPr lang="en-US" sz="3200" dirty="0"/>
              <a:t>performance recording contributes to genetic </a:t>
            </a:r>
            <a:r>
              <a:rPr lang="en-US" sz="3200" dirty="0" smtClean="0"/>
              <a:t>gain and </a:t>
            </a:r>
            <a:r>
              <a:rPr lang="en-US" sz="3200" dirty="0"/>
              <a:t>economic opportunities in sheep dairying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099369" y="3662775"/>
            <a:ext cx="6253317" cy="2387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Ron Lewis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/>
              <a:t>Department of Animal Science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/>
              <a:t>University of Nebraska-Lincoln</a:t>
            </a:r>
          </a:p>
          <a:p>
            <a:pPr algn="ctr">
              <a:spcBef>
                <a:spcPts val="0"/>
              </a:spcBef>
            </a:pPr>
            <a:endParaRPr lang="en-US" sz="2200" dirty="0" smtClean="0"/>
          </a:p>
          <a:p>
            <a:pPr algn="ctr">
              <a:spcBef>
                <a:spcPts val="0"/>
              </a:spcBef>
            </a:pPr>
            <a:r>
              <a:rPr lang="en-US" sz="2400" dirty="0" smtClean="0"/>
              <a:t>DSANA Annual Conference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/>
              <a:t>Kansas City, Missouri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/>
              <a:t>Friday, Nov. 8, 2018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33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Heritability (h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Spooner Agricultural Research </a:t>
            </a:r>
            <a:r>
              <a:rPr lang="en-US" sz="2800" dirty="0" smtClean="0"/>
              <a:t>Center </a:t>
            </a:r>
            <a:r>
              <a:rPr lang="en-US" sz="2400" dirty="0" smtClean="0"/>
              <a:t>(Murphy </a:t>
            </a:r>
            <a:r>
              <a:rPr lang="en-US" sz="2400" dirty="0"/>
              <a:t>et al., 2017)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799636"/>
              </p:ext>
            </p:extLst>
          </p:nvPr>
        </p:nvGraphicFramePr>
        <p:xfrm>
          <a:off x="1942415" y="3185649"/>
          <a:ext cx="6591300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9083"/>
                <a:gridCol w="1355075"/>
                <a:gridCol w="1322024"/>
                <a:gridCol w="1542361"/>
                <a:gridCol w="1582757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Trait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Milk yield (MY)</a:t>
                      </a:r>
                      <a:r>
                        <a:rPr lang="en-US" sz="20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‡</a:t>
                      </a:r>
                      <a:endParaRPr lang="en-US" sz="20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 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fat (%F)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 protein (%P)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Somatic cell score (SCS)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0.31</a:t>
                      </a:r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0.13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42415" y="5955156"/>
            <a:ext cx="3180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‡ </a:t>
            </a:r>
            <a:r>
              <a:rPr lang="en-US" sz="2000" dirty="0" smtClean="0"/>
              <a:t>kg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sz="2000" dirty="0" smtClean="0"/>
              <a:t> 180 day lactation</a:t>
            </a:r>
            <a:endParaRPr lang="en-US" sz="2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9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 breeding value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716173"/>
              </p:ext>
            </p:extLst>
          </p:nvPr>
        </p:nvGraphicFramePr>
        <p:xfrm>
          <a:off x="1256269" y="3844076"/>
          <a:ext cx="7650492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0"/>
                <a:gridCol w="1062062"/>
                <a:gridCol w="2324043"/>
                <a:gridCol w="1112042"/>
                <a:gridCol w="2394845"/>
              </a:tblGrid>
              <a:tr h="242004">
                <a:tc>
                  <a:txBody>
                    <a:bodyPr/>
                    <a:lstStyle/>
                    <a:p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one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two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Trait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Perf.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EBV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Perf.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EBV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MY</a:t>
                      </a:r>
                      <a:r>
                        <a:rPr lang="en-US" sz="2000" baseline="30000" dirty="0" smtClean="0">
                          <a:effectLst/>
                        </a:rPr>
                        <a:t>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385.2 kg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455.3 kg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%F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5.94 %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smtClean="0">
                        <a:latin typeface="+mn-lt"/>
                      </a:endParaRPr>
                    </a:p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5.26 %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6269" y="6224020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‡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180</a:t>
            </a:r>
            <a:r>
              <a:rPr lang="en-US" dirty="0" smtClean="0"/>
              <a:t> day lactation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136555"/>
              </p:ext>
            </p:extLst>
          </p:nvPr>
        </p:nvGraphicFramePr>
        <p:xfrm>
          <a:off x="2423007" y="2382242"/>
          <a:ext cx="53170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646"/>
                <a:gridCol w="1002535"/>
                <a:gridCol w="18508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Trait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0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0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Flock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avg.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Milk</a:t>
                      </a:r>
                      <a:r>
                        <a:rPr lang="en-US" sz="2000" baseline="0" dirty="0" smtClean="0"/>
                        <a:t> yield</a:t>
                      </a:r>
                      <a:r>
                        <a:rPr lang="en-US" sz="2000" baseline="30000" dirty="0" smtClean="0">
                          <a:effectLst/>
                        </a:rPr>
                        <a:t>‡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baseline="0" dirty="0" smtClean="0"/>
                        <a:t>(MY)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396.0 kg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Percent fat (%F)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6.30 %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9952" y="1658480"/>
            <a:ext cx="790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EBV = h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 (animal’s own – flock avg. performance)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 breeding value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080614"/>
              </p:ext>
            </p:extLst>
          </p:nvPr>
        </p:nvGraphicFramePr>
        <p:xfrm>
          <a:off x="1256269" y="3844076"/>
          <a:ext cx="7650492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0"/>
                <a:gridCol w="1062062"/>
                <a:gridCol w="2324043"/>
                <a:gridCol w="1112042"/>
                <a:gridCol w="2394845"/>
              </a:tblGrid>
              <a:tr h="242004">
                <a:tc>
                  <a:txBody>
                    <a:bodyPr/>
                    <a:lstStyle/>
                    <a:p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one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two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Trait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Perf.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EBV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Perf.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EBV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MY</a:t>
                      </a:r>
                      <a:r>
                        <a:rPr lang="en-US" sz="2000" baseline="30000" dirty="0" smtClean="0">
                          <a:effectLst/>
                        </a:rPr>
                        <a:t>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385.2 kg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(0.31) X (369.2 </a:t>
                      </a:r>
                      <a:r>
                        <a:rPr lang="en-US" sz="2000" baseline="0" dirty="0" smtClean="0">
                          <a:latin typeface="+mn-lt"/>
                        </a:rPr>
                        <a:t>– 396.0) =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- 3.3 kg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455.3 kg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%F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5.94 %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(0.53)</a:t>
                      </a:r>
                      <a:r>
                        <a:rPr lang="en-US" sz="2000" baseline="0" dirty="0" smtClean="0">
                          <a:latin typeface="+mn-lt"/>
                        </a:rPr>
                        <a:t> X (5.94 – 6.30) =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- 0.19 %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5.26 %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6269" y="6224020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180 day lactation</a:t>
            </a:r>
            <a:endParaRPr lang="en-US" baseline="30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630727"/>
              </p:ext>
            </p:extLst>
          </p:nvPr>
        </p:nvGraphicFramePr>
        <p:xfrm>
          <a:off x="2423007" y="2382242"/>
          <a:ext cx="53170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646"/>
                <a:gridCol w="1002535"/>
                <a:gridCol w="18508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Trait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0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0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Flock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avg.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Milk</a:t>
                      </a:r>
                      <a:r>
                        <a:rPr lang="en-US" sz="2000" baseline="0" dirty="0" smtClean="0"/>
                        <a:t> yield</a:t>
                      </a:r>
                      <a:r>
                        <a:rPr lang="en-US" sz="2000" baseline="30000" dirty="0" smtClean="0">
                          <a:effectLst/>
                        </a:rPr>
                        <a:t>‡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aseline="0" dirty="0" smtClean="0"/>
                        <a:t>(MY)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396.0 kg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Percent fat (%F)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6.30 %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9952" y="1658480"/>
            <a:ext cx="790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EBV = h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 (animal’s own – flock avg. performance)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 breeding value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244561"/>
              </p:ext>
            </p:extLst>
          </p:nvPr>
        </p:nvGraphicFramePr>
        <p:xfrm>
          <a:off x="1256269" y="3844076"/>
          <a:ext cx="7650492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0"/>
                <a:gridCol w="1062062"/>
                <a:gridCol w="2324043"/>
                <a:gridCol w="1112042"/>
                <a:gridCol w="2394845"/>
              </a:tblGrid>
              <a:tr h="242004">
                <a:tc>
                  <a:txBody>
                    <a:bodyPr/>
                    <a:lstStyle/>
                    <a:p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one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two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Trait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Perf.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EBV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Perf.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EBV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MY</a:t>
                      </a:r>
                      <a:r>
                        <a:rPr lang="en-US" sz="2000" baseline="30000" dirty="0" smtClean="0">
                          <a:effectLst/>
                        </a:rPr>
                        <a:t>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385.2 kg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(0.31) X (385.2</a:t>
                      </a:r>
                      <a:r>
                        <a:rPr lang="en-US" sz="2000" baseline="0" dirty="0" smtClean="0">
                          <a:latin typeface="+mn-lt"/>
                        </a:rPr>
                        <a:t> – 396.0) =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- 3.3 kg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455.3 kg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(0.31)</a:t>
                      </a:r>
                      <a:r>
                        <a:rPr lang="en-US" sz="2000" baseline="0" dirty="0" smtClean="0">
                          <a:latin typeface="+mn-lt"/>
                        </a:rPr>
                        <a:t> X (455.3-396.0) =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+18.4 kg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%F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5.94 %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(0.53)</a:t>
                      </a:r>
                      <a:r>
                        <a:rPr lang="en-US" sz="2000" baseline="0" dirty="0" smtClean="0">
                          <a:latin typeface="+mn-lt"/>
                        </a:rPr>
                        <a:t> X (5.94 – 6.30) =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- 0.19 %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5.26 %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(0.53) X (5.26</a:t>
                      </a:r>
                      <a:r>
                        <a:rPr lang="en-US" sz="2000" baseline="0" dirty="0" smtClean="0">
                          <a:latin typeface="+mn-lt"/>
                        </a:rPr>
                        <a:t> – 6.30) =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- 0.55 %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6269" y="6224020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180 day lactation</a:t>
            </a:r>
            <a:endParaRPr lang="en-US" baseline="30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142964"/>
              </p:ext>
            </p:extLst>
          </p:nvPr>
        </p:nvGraphicFramePr>
        <p:xfrm>
          <a:off x="2423007" y="2382242"/>
          <a:ext cx="53170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646"/>
                <a:gridCol w="1002535"/>
                <a:gridCol w="18508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Trait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0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0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Flock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avg.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Milk</a:t>
                      </a:r>
                      <a:r>
                        <a:rPr lang="en-US" sz="2000" baseline="0" dirty="0" smtClean="0"/>
                        <a:t> yield</a:t>
                      </a:r>
                      <a:r>
                        <a:rPr lang="en-US" sz="2000" baseline="30000" dirty="0" smtClean="0">
                          <a:effectLst/>
                        </a:rPr>
                        <a:t>‡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smtClean="0"/>
                        <a:t>(MY)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396.0 kg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Percent fat (%F)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6.30 %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9952" y="1658480"/>
            <a:ext cx="790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EBV = h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 (animal’s own – flock avg. performance)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EBV mean?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403274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 dirty="0" smtClean="0"/>
              <a:t>Milk yield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900" dirty="0" smtClean="0"/>
              <a:t>Ewe one predicted to yield 3.3 kg </a:t>
            </a:r>
            <a:r>
              <a:rPr lang="en-US" sz="2900" dirty="0" smtClean="0">
                <a:solidFill>
                  <a:schemeClr val="accent1"/>
                </a:solidFill>
              </a:rPr>
              <a:t>less</a:t>
            </a:r>
            <a:r>
              <a:rPr lang="en-US" sz="2900" dirty="0" smtClean="0"/>
              <a:t> milk than an average ewe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900" dirty="0" smtClean="0"/>
              <a:t>Ewe two predicted to yield 18.4 kg </a:t>
            </a:r>
            <a:r>
              <a:rPr lang="en-US" sz="2900" dirty="0" smtClean="0">
                <a:solidFill>
                  <a:schemeClr val="accent1"/>
                </a:solidFill>
              </a:rPr>
              <a:t>more</a:t>
            </a:r>
            <a:r>
              <a:rPr lang="en-US" sz="2900" dirty="0" smtClean="0"/>
              <a:t> milk than an average ewe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 smtClean="0"/>
              <a:t>Ewe two predicted to yield 18.4 – (-3.3) = 21.7 kg </a:t>
            </a:r>
            <a:r>
              <a:rPr lang="en-US" sz="2900" dirty="0" smtClean="0">
                <a:solidFill>
                  <a:schemeClr val="accent1"/>
                </a:solidFill>
              </a:rPr>
              <a:t>more</a:t>
            </a:r>
            <a:r>
              <a:rPr lang="en-US" sz="2900" dirty="0" smtClean="0"/>
              <a:t> milk than ewe one</a:t>
            </a:r>
            <a:endParaRPr lang="en-GB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403274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 dirty="0" smtClean="0"/>
              <a:t>Percentage fat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Ewe one predicted to produce </a:t>
            </a:r>
            <a:r>
              <a:rPr lang="en-US" sz="2900" dirty="0" smtClean="0"/>
              <a:t>0.19% </a:t>
            </a:r>
            <a:r>
              <a:rPr lang="en-US" sz="2900" dirty="0" smtClean="0">
                <a:solidFill>
                  <a:schemeClr val="accent1"/>
                </a:solidFill>
              </a:rPr>
              <a:t>less </a:t>
            </a:r>
            <a:r>
              <a:rPr lang="en-US" sz="2900" dirty="0" smtClean="0"/>
              <a:t>fat % in milk than </a:t>
            </a:r>
            <a:r>
              <a:rPr lang="en-US" sz="2900" dirty="0"/>
              <a:t>an average ewe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Ewe two predicted to produce </a:t>
            </a:r>
            <a:r>
              <a:rPr lang="en-US" sz="2900" dirty="0" smtClean="0"/>
              <a:t>0.55% </a:t>
            </a:r>
            <a:r>
              <a:rPr lang="en-US" sz="2900" dirty="0" smtClean="0">
                <a:solidFill>
                  <a:schemeClr val="accent1"/>
                </a:solidFill>
              </a:rPr>
              <a:t>less</a:t>
            </a:r>
            <a:r>
              <a:rPr lang="en-US" sz="2900" dirty="0" smtClean="0"/>
              <a:t> fat % in milk </a:t>
            </a:r>
            <a:r>
              <a:rPr lang="en-US" sz="2900" dirty="0"/>
              <a:t>than an average ewe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Ewe </a:t>
            </a:r>
            <a:r>
              <a:rPr lang="en-US" sz="2900" dirty="0" smtClean="0"/>
              <a:t>one </a:t>
            </a:r>
            <a:r>
              <a:rPr lang="en-US" sz="2900" dirty="0"/>
              <a:t>predicted to produce </a:t>
            </a:r>
            <a:r>
              <a:rPr lang="en-US" sz="2900" dirty="0" smtClean="0"/>
              <a:t>-0.19 – (-0.55) = 0.36% </a:t>
            </a:r>
            <a:r>
              <a:rPr lang="en-US" sz="2900" dirty="0">
                <a:solidFill>
                  <a:schemeClr val="accent1"/>
                </a:solidFill>
              </a:rPr>
              <a:t>more</a:t>
            </a:r>
            <a:r>
              <a:rPr lang="en-US" sz="2900" dirty="0"/>
              <a:t> </a:t>
            </a:r>
            <a:r>
              <a:rPr lang="en-US" sz="2900" dirty="0" smtClean="0"/>
              <a:t>fat % in milk </a:t>
            </a:r>
            <a:r>
              <a:rPr lang="en-US" sz="2900" dirty="0"/>
              <a:t>than ewe one</a:t>
            </a:r>
            <a:endParaRPr lang="en-GB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correlation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42415" y="2133600"/>
            <a:ext cx="6771927" cy="3777622"/>
          </a:xfrm>
        </p:spPr>
        <p:txBody>
          <a:bodyPr/>
          <a:lstStyle/>
          <a:p>
            <a:r>
              <a:rPr lang="en-US" sz="2800" dirty="0" smtClean="0"/>
              <a:t>Higher milk yield tended to coincide with lower percentage fat: why so?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168084"/>
              </p:ext>
            </p:extLst>
          </p:nvPr>
        </p:nvGraphicFramePr>
        <p:xfrm>
          <a:off x="1942415" y="3185649"/>
          <a:ext cx="6591300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9083"/>
                <a:gridCol w="1355075"/>
                <a:gridCol w="1322024"/>
                <a:gridCol w="1542361"/>
                <a:gridCol w="1582757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Trait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Milk yield (MY)</a:t>
                      </a:r>
                      <a:r>
                        <a:rPr lang="en-US" sz="20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‡</a:t>
                      </a:r>
                      <a:endParaRPr lang="en-US" sz="20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 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fat (%F)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 protein (%P)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Somatic cell score (SCS)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0.31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-0.31</a:t>
                      </a:r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-0.34</a:t>
                      </a:r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0.30</a:t>
                      </a:r>
                      <a:endParaRPr lang="en-US" sz="20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0.53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0.21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0.61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0.03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0.13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42415" y="5955156"/>
            <a:ext cx="3180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‡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kg in 180 day lactation</a:t>
            </a:r>
            <a:endParaRPr lang="en-US" sz="2000" baseline="30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15" y="3344852"/>
            <a:ext cx="3826639" cy="2220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1" y="4168838"/>
            <a:ext cx="3051019" cy="2031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949855" y="5955156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(Murphy et al., 2017)</a:t>
            </a:r>
            <a:endParaRPr lang="en-US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2672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Occurs when an allele affects more than one trait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A good example is ‘growth’ genes</a:t>
            </a:r>
            <a:endParaRPr lang="en-GB" sz="2400" dirty="0"/>
          </a:p>
          <a:p>
            <a:r>
              <a:rPr lang="en-US" sz="2600" dirty="0"/>
              <a:t>Separate from their </a:t>
            </a:r>
            <a:r>
              <a:rPr lang="en-US" sz="2600" dirty="0" smtClean="0"/>
              <a:t>sign, correlations can </a:t>
            </a:r>
            <a:r>
              <a:rPr lang="en-US" sz="2600" dirty="0"/>
              <a:t>be </a:t>
            </a:r>
            <a:r>
              <a:rPr lang="en-US" sz="2600" dirty="0">
                <a:solidFill>
                  <a:schemeClr val="accent1"/>
                </a:solidFill>
              </a:rPr>
              <a:t>favorable</a:t>
            </a:r>
            <a:r>
              <a:rPr lang="en-US" sz="2600" dirty="0"/>
              <a:t> or </a:t>
            </a:r>
            <a:r>
              <a:rPr lang="en-US" sz="2600" dirty="0">
                <a:solidFill>
                  <a:schemeClr val="accent1"/>
                </a:solidFill>
              </a:rPr>
              <a:t>unfavorable</a:t>
            </a:r>
            <a:r>
              <a:rPr lang="en-US" sz="2600" dirty="0"/>
              <a:t> in practice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Negative </a:t>
            </a:r>
            <a:r>
              <a:rPr lang="en-US" sz="2400" dirty="0" smtClean="0"/>
              <a:t>genetic correlation </a:t>
            </a:r>
            <a:r>
              <a:rPr lang="en-US" sz="2400" dirty="0"/>
              <a:t>of milk yield with percentage fat and protein in the milk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Positive genetic correlation of milk yield with somatic cell </a:t>
            </a:r>
            <a:r>
              <a:rPr lang="en-US" sz="2400" dirty="0" smtClean="0"/>
              <a:t>scores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6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 smtClean="0">
                <a:solidFill>
                  <a:schemeClr val="accent1"/>
                </a:solidFill>
              </a:rPr>
              <a:t>unfavorable</a:t>
            </a:r>
            <a:r>
              <a:rPr lang="en-US" sz="2800" dirty="0" smtClean="0"/>
              <a:t>, it complicates selection programs</a:t>
            </a:r>
          </a:p>
          <a:p>
            <a:r>
              <a:rPr lang="en-US" sz="2800" dirty="0" smtClean="0"/>
              <a:t>Still, all is not lost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When small to moderate in sign, still will find animals with favorable breeding values for the pair of traits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E.g., animals with high breeding values for milk yield and for milk components</a:t>
            </a:r>
          </a:p>
        </p:txBody>
      </p:sp>
    </p:spTree>
    <p:extLst>
      <p:ext uri="{BB962C8B-B14F-4D97-AF65-F5344CB8AC3E}">
        <p14:creationId xmlns:p14="http://schemas.microsoft.com/office/powerpoint/2010/main" val="25397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312" name="Group 40"/>
          <p:cNvGrpSpPr>
            <a:grpSpLocks/>
          </p:cNvGrpSpPr>
          <p:nvPr/>
        </p:nvGrpSpPr>
        <p:grpSpPr bwMode="auto">
          <a:xfrm>
            <a:off x="3892226" y="3342731"/>
            <a:ext cx="2046577" cy="1462106"/>
            <a:chOff x="2510" y="1791"/>
            <a:chExt cx="1378" cy="981"/>
          </a:xfrm>
        </p:grpSpPr>
        <p:pic>
          <p:nvPicPr>
            <p:cNvPr id="82228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0" y="1791"/>
              <a:ext cx="1378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76" name="Text Box 4"/>
            <p:cNvSpPr txBox="1">
              <a:spLocks noChangeArrowheads="1"/>
            </p:cNvSpPr>
            <p:nvPr/>
          </p:nvSpPr>
          <p:spPr bwMode="auto">
            <a:xfrm>
              <a:off x="2573" y="2112"/>
              <a:ext cx="1087" cy="3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Individual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can we do better?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61458" y="1551011"/>
            <a:ext cx="7601557" cy="5208607"/>
            <a:chOff x="961458" y="1551011"/>
            <a:chExt cx="7601557" cy="5208607"/>
          </a:xfrm>
        </p:grpSpPr>
        <p:sp>
          <p:nvSpPr>
            <p:cNvPr id="46" name="AutoShape 26"/>
            <p:cNvSpPr>
              <a:spLocks noChangeArrowheads="1"/>
            </p:cNvSpPr>
            <p:nvPr/>
          </p:nvSpPr>
          <p:spPr bwMode="auto">
            <a:xfrm rot="5400000">
              <a:off x="7180496" y="2723765"/>
              <a:ext cx="490147" cy="472437"/>
            </a:xfrm>
            <a:prstGeom prst="rightArrow">
              <a:avLst>
                <a:gd name="adj1" fmla="val 50000"/>
                <a:gd name="adj2" fmla="val 45033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61458" y="1551011"/>
              <a:ext cx="7601557" cy="5208607"/>
              <a:chOff x="961458" y="1551011"/>
              <a:chExt cx="7601557" cy="5208607"/>
            </a:xfrm>
          </p:grpSpPr>
          <p:sp>
            <p:nvSpPr>
              <p:cNvPr id="45" name="AutoShape 14"/>
              <p:cNvSpPr>
                <a:spLocks noChangeArrowheads="1"/>
              </p:cNvSpPr>
              <p:nvPr/>
            </p:nvSpPr>
            <p:spPr bwMode="auto">
              <a:xfrm rot="2520000">
                <a:off x="5658952" y="2758215"/>
                <a:ext cx="509191" cy="475086"/>
              </a:xfrm>
              <a:prstGeom prst="rightArrow">
                <a:avLst>
                  <a:gd name="adj1" fmla="val 50000"/>
                  <a:gd name="adj2" fmla="val 45033"/>
                </a:avLst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grpSp>
            <p:nvGrpSpPr>
              <p:cNvPr id="822305" name="Group 33"/>
              <p:cNvGrpSpPr>
                <a:grpSpLocks/>
              </p:cNvGrpSpPr>
              <p:nvPr/>
            </p:nvGrpSpPr>
            <p:grpSpPr bwMode="auto">
              <a:xfrm>
                <a:off x="961458" y="3226898"/>
                <a:ext cx="2195653" cy="1879966"/>
                <a:chOff x="240" y="1728"/>
                <a:chExt cx="1632" cy="1488"/>
              </a:xfrm>
            </p:grpSpPr>
            <p:grpSp>
              <p:nvGrpSpPr>
                <p:cNvPr id="822288" name="Group 16"/>
                <p:cNvGrpSpPr>
                  <a:grpSpLocks/>
                </p:cNvGrpSpPr>
                <p:nvPr/>
              </p:nvGrpSpPr>
              <p:grpSpPr bwMode="auto">
                <a:xfrm>
                  <a:off x="240" y="1728"/>
                  <a:ext cx="1632" cy="1488"/>
                  <a:chOff x="192" y="1392"/>
                  <a:chExt cx="1632" cy="1488"/>
                </a:xfrm>
              </p:grpSpPr>
              <p:pic>
                <p:nvPicPr>
                  <p:cNvPr id="822285" name="Picture 13"/>
                  <p:cNvPicPr>
                    <a:picLocks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" y="1392"/>
                    <a:ext cx="1392" cy="99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22281" name="Picture 9"/>
                  <p:cNvPicPr>
                    <a:picLocks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" y="1680"/>
                    <a:ext cx="1266" cy="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22282" name="Picture 10"/>
                  <p:cNvPicPr>
                    <a:picLocks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4" y="1905"/>
                    <a:ext cx="1266" cy="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82230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68" y="2304"/>
                  <a:ext cx="1028" cy="36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Half-sibs</a:t>
                  </a:r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6216947" y="1665478"/>
                <a:ext cx="1918337" cy="1271858"/>
                <a:chOff x="6216947" y="1665478"/>
                <a:chExt cx="1918337" cy="1271858"/>
              </a:xfrm>
            </p:grpSpPr>
            <p:pic>
              <p:nvPicPr>
                <p:cNvPr id="822289" name="Picture 17"/>
                <p:cNvPicPr>
                  <a:picLocks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16947" y="1665478"/>
                  <a:ext cx="1918337" cy="127185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2229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716151" y="1966484"/>
                  <a:ext cx="91243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Dam</a:t>
                  </a:r>
                </a:p>
              </p:txBody>
            </p:sp>
          </p:grpSp>
          <p:grpSp>
            <p:nvGrpSpPr>
              <p:cNvPr id="822320" name="Group 48"/>
              <p:cNvGrpSpPr>
                <a:grpSpLocks/>
              </p:cNvGrpSpPr>
              <p:nvPr/>
            </p:nvGrpSpPr>
            <p:grpSpPr bwMode="auto">
              <a:xfrm>
                <a:off x="3438399" y="1551011"/>
                <a:ext cx="1966867" cy="1386325"/>
                <a:chOff x="1934" y="528"/>
                <a:chExt cx="1378" cy="981"/>
              </a:xfrm>
            </p:grpSpPr>
            <p:pic>
              <p:nvPicPr>
                <p:cNvPr id="822287" name="Picture 1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934" y="528"/>
                  <a:ext cx="1378" cy="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229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75" y="829"/>
                  <a:ext cx="485" cy="327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Sire</a:t>
                  </a:r>
                </a:p>
              </p:txBody>
            </p:sp>
          </p:grpSp>
          <p:grpSp>
            <p:nvGrpSpPr>
              <p:cNvPr id="822308" name="Group 36"/>
              <p:cNvGrpSpPr>
                <a:grpSpLocks/>
              </p:cNvGrpSpPr>
              <p:nvPr/>
            </p:nvGrpSpPr>
            <p:grpSpPr bwMode="auto">
              <a:xfrm>
                <a:off x="2916821" y="4837980"/>
                <a:ext cx="3344876" cy="1921638"/>
                <a:chOff x="1854" y="2832"/>
                <a:chExt cx="2370" cy="1392"/>
              </a:xfrm>
            </p:grpSpPr>
            <p:grpSp>
              <p:nvGrpSpPr>
                <p:cNvPr id="822307" name="Group 35"/>
                <p:cNvGrpSpPr>
                  <a:grpSpLocks/>
                </p:cNvGrpSpPr>
                <p:nvPr/>
              </p:nvGrpSpPr>
              <p:grpSpPr bwMode="auto">
                <a:xfrm>
                  <a:off x="2544" y="2943"/>
                  <a:ext cx="1680" cy="1158"/>
                  <a:chOff x="2544" y="2943"/>
                  <a:chExt cx="1680" cy="1158"/>
                </a:xfrm>
              </p:grpSpPr>
              <p:pic>
                <p:nvPicPr>
                  <p:cNvPr id="822296" name="Picture 24"/>
                  <p:cNvPicPr>
                    <a:picLocks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2" y="2943"/>
                    <a:ext cx="1392" cy="99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22303" name="Picture 3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44" y="3120"/>
                    <a:ext cx="1378" cy="9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822306" name="Group 34"/>
                <p:cNvGrpSpPr>
                  <a:grpSpLocks/>
                </p:cNvGrpSpPr>
                <p:nvPr/>
              </p:nvGrpSpPr>
              <p:grpSpPr bwMode="auto">
                <a:xfrm>
                  <a:off x="1854" y="2832"/>
                  <a:ext cx="1698" cy="1392"/>
                  <a:chOff x="1854" y="2832"/>
                  <a:chExt cx="1698" cy="1392"/>
                </a:xfrm>
              </p:grpSpPr>
              <p:pic>
                <p:nvPicPr>
                  <p:cNvPr id="822298" name="Picture 26"/>
                  <p:cNvPicPr>
                    <a:picLocks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54" y="2832"/>
                    <a:ext cx="1266" cy="975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22299" name="Picture 27"/>
                  <p:cNvPicPr>
                    <a:picLocks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92" y="3057"/>
                    <a:ext cx="1266" cy="975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822304" name="Picture 32"/>
                  <p:cNvPicPr>
                    <a:picLocks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286" y="3249"/>
                    <a:ext cx="1266" cy="975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82230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76" y="3264"/>
                  <a:ext cx="1008" cy="33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Progeny</a:t>
                  </a:r>
                </a:p>
              </p:txBody>
            </p:sp>
          </p:grpSp>
          <p:sp>
            <p:nvSpPr>
              <p:cNvPr id="41" name="AutoShape 26"/>
              <p:cNvSpPr>
                <a:spLocks noChangeArrowheads="1"/>
              </p:cNvSpPr>
              <p:nvPr/>
            </p:nvSpPr>
            <p:spPr bwMode="auto">
              <a:xfrm flipV="1">
                <a:off x="3219226" y="3753084"/>
                <a:ext cx="454893" cy="447456"/>
              </a:xfrm>
              <a:prstGeom prst="rightArrow">
                <a:avLst>
                  <a:gd name="adj1" fmla="val 50000"/>
                  <a:gd name="adj2" fmla="val 45033"/>
                </a:avLst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AutoShape 26"/>
              <p:cNvSpPr>
                <a:spLocks noChangeArrowheads="1"/>
              </p:cNvSpPr>
              <p:nvPr/>
            </p:nvSpPr>
            <p:spPr bwMode="auto">
              <a:xfrm flipH="1" flipV="1">
                <a:off x="6012799" y="3651402"/>
                <a:ext cx="454893" cy="447456"/>
              </a:xfrm>
              <a:prstGeom prst="rightArrow">
                <a:avLst>
                  <a:gd name="adj1" fmla="val 50000"/>
                  <a:gd name="adj2" fmla="val 45033"/>
                </a:avLst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AutoShape 14"/>
              <p:cNvSpPr>
                <a:spLocks noChangeArrowheads="1"/>
              </p:cNvSpPr>
              <p:nvPr/>
            </p:nvSpPr>
            <p:spPr bwMode="auto">
              <a:xfrm rot="2520000">
                <a:off x="4063775" y="2827624"/>
                <a:ext cx="500255" cy="453518"/>
              </a:xfrm>
              <a:prstGeom prst="rightArrow">
                <a:avLst>
                  <a:gd name="adj1" fmla="val 57087"/>
                  <a:gd name="adj2" fmla="val 45033"/>
                </a:avLst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AutoShape 14"/>
              <p:cNvSpPr>
                <a:spLocks noChangeArrowheads="1"/>
              </p:cNvSpPr>
              <p:nvPr/>
            </p:nvSpPr>
            <p:spPr bwMode="auto">
              <a:xfrm rot="19080000" flipH="1">
                <a:off x="5394872" y="2758216"/>
                <a:ext cx="509191" cy="475086"/>
              </a:xfrm>
              <a:prstGeom prst="rightArrow">
                <a:avLst>
                  <a:gd name="adj1" fmla="val 50000"/>
                  <a:gd name="adj2" fmla="val 45033"/>
                </a:avLst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7" name="AutoShape 14"/>
              <p:cNvSpPr>
                <a:spLocks noChangeArrowheads="1"/>
              </p:cNvSpPr>
              <p:nvPr/>
            </p:nvSpPr>
            <p:spPr bwMode="auto">
              <a:xfrm rot="19080000" flipH="1">
                <a:off x="2137621" y="2805835"/>
                <a:ext cx="509191" cy="475086"/>
              </a:xfrm>
              <a:prstGeom prst="rightArrow">
                <a:avLst>
                  <a:gd name="adj1" fmla="val 50000"/>
                  <a:gd name="adj2" fmla="val 45033"/>
                </a:avLst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8" name="AutoShape 26"/>
              <p:cNvSpPr>
                <a:spLocks noChangeArrowheads="1"/>
              </p:cNvSpPr>
              <p:nvPr/>
            </p:nvSpPr>
            <p:spPr bwMode="auto">
              <a:xfrm rot="16200000" flipV="1">
                <a:off x="4685742" y="4697631"/>
                <a:ext cx="490147" cy="472437"/>
              </a:xfrm>
              <a:prstGeom prst="rightArrow">
                <a:avLst>
                  <a:gd name="adj1" fmla="val 50000"/>
                  <a:gd name="adj2" fmla="val 45033"/>
                </a:avLst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6626117" y="3415512"/>
                <a:ext cx="1936898" cy="1270000"/>
                <a:chOff x="6626117" y="3415512"/>
                <a:chExt cx="1936898" cy="1270000"/>
              </a:xfrm>
            </p:grpSpPr>
            <p:pic>
              <p:nvPicPr>
                <p:cNvPr id="37" name="Picture 17"/>
                <p:cNvPicPr>
                  <a:picLocks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626117" y="3415512"/>
                  <a:ext cx="1936898" cy="12700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121145" y="3759281"/>
                  <a:ext cx="1178528" cy="4616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Full-sib</a:t>
                  </a:r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217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724237" cy="1280890"/>
          </a:xfrm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chemeClr val="accent1"/>
                </a:solidFill>
              </a:rPr>
              <a:t>A better methodology: Best Linear Unbiased Prediction (BLUP)</a:t>
            </a: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It is </a:t>
            </a:r>
            <a:r>
              <a:rPr lang="en-US" sz="2800" dirty="0" smtClean="0">
                <a:solidFill>
                  <a:schemeClr val="accent1"/>
                </a:solidFill>
              </a:rPr>
              <a:t>better because </a:t>
            </a:r>
            <a:r>
              <a:rPr lang="en-US" sz="2800" dirty="0" smtClean="0"/>
              <a:t>it</a:t>
            </a:r>
          </a:p>
          <a:p>
            <a:r>
              <a:rPr lang="en-US" sz="2800" dirty="0" smtClean="0"/>
              <a:t>Uses information from all animals within a breed for the trait of interest, and from correlated traits</a:t>
            </a:r>
          </a:p>
          <a:p>
            <a:r>
              <a:rPr lang="en-US" sz="2800" dirty="0"/>
              <a:t>Accounts for strength of </a:t>
            </a:r>
            <a:r>
              <a:rPr lang="en-US" sz="2800" dirty="0" smtClean="0"/>
              <a:t>pedigree (or genomic) relationships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E.g., learn more from progeny than half-sibs</a:t>
            </a:r>
          </a:p>
          <a:p>
            <a:r>
              <a:rPr lang="en-US" sz="2800" dirty="0" smtClean="0"/>
              <a:t>Accounts for non-random mating</a:t>
            </a:r>
          </a:p>
        </p:txBody>
      </p:sp>
    </p:spTree>
    <p:extLst>
      <p:ext uri="{BB962C8B-B14F-4D97-AF65-F5344CB8AC3E}">
        <p14:creationId xmlns:p14="http://schemas.microsoft.com/office/powerpoint/2010/main" val="11317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Parsing out the genetics</a:t>
            </a:r>
          </a:p>
          <a:p>
            <a:r>
              <a:rPr lang="en-US" sz="2800" dirty="0" smtClean="0"/>
              <a:t>A better methodology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Best Linear Unbiased Prediction</a:t>
            </a:r>
          </a:p>
          <a:p>
            <a:r>
              <a:rPr lang="en-US" sz="2800" dirty="0" smtClean="0"/>
              <a:t>Making genetic change</a:t>
            </a:r>
          </a:p>
          <a:p>
            <a:r>
              <a:rPr lang="en-US" sz="2800" dirty="0" smtClean="0"/>
              <a:t>Setting future priorities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71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724237" cy="1280890"/>
          </a:xfrm>
        </p:spPr>
        <p:txBody>
          <a:bodyPr>
            <a:noAutofit/>
          </a:bodyPr>
          <a:lstStyle/>
          <a:p>
            <a:r>
              <a:rPr lang="en-US" sz="3100" dirty="0" smtClean="0"/>
              <a:t>A better methodology: Best Linear Unbiased Prediction (BLUP)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3497685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genetic connections across flocks, it disentangles genetics from the environment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434" y="1849743"/>
            <a:ext cx="3124200" cy="4398657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7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Importation of Lacaune semen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Imported from </a:t>
            </a:r>
            <a:r>
              <a:rPr lang="en-US" sz="2800" dirty="0" err="1" smtClean="0"/>
              <a:t>Genelex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smtClean="0"/>
              <a:t>France in 2017 and 2018</a:t>
            </a:r>
          </a:p>
          <a:p>
            <a:r>
              <a:rPr lang="en-US" sz="2800" dirty="0" smtClean="0"/>
              <a:t>Rams shared across-flocks by AI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922" y="4274711"/>
            <a:ext cx="4749478" cy="18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Importation of Lacaune semen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717285"/>
              </p:ext>
            </p:extLst>
          </p:nvPr>
        </p:nvGraphicFramePr>
        <p:xfrm>
          <a:off x="1423686" y="2133600"/>
          <a:ext cx="7110714" cy="403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33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201" y="4346578"/>
            <a:ext cx="4749478" cy="1865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Importation of Lacaune semen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4987755"/>
                  </p:ext>
                </p:extLst>
              </p:nvPr>
            </p:nvGraphicFramePr>
            <p:xfrm>
              <a:off x="3600381" y="1822147"/>
              <a:ext cx="509220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7646"/>
                    <a:gridCol w="739237"/>
                    <a:gridCol w="1018441"/>
                    <a:gridCol w="1018441"/>
                    <a:gridCol w="101844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Flock size</a:t>
                          </a:r>
                          <a:endParaRPr lang="en-US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Group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Ram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Larger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Middle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Smaller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+mn-lt"/>
                            </a:rPr>
                            <a:t>Confed.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1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latin typeface="+mn-lt"/>
                            </a:rPr>
                            <a:t>Ovitest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7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12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4987755"/>
                  </p:ext>
                </p:extLst>
              </p:nvPr>
            </p:nvGraphicFramePr>
            <p:xfrm>
              <a:off x="3600381" y="1822147"/>
              <a:ext cx="509220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7646"/>
                    <a:gridCol w="739237"/>
                    <a:gridCol w="1018441"/>
                    <a:gridCol w="1018441"/>
                    <a:gridCol w="101844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Flock size</a:t>
                          </a:r>
                          <a:endParaRPr lang="en-US" sz="1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Group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Ram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Larger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Middle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Smaller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+mn-lt"/>
                            </a:rPr>
                            <a:t>Confed.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1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6860" t="-304918" r="-419008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latin typeface="+mn-lt"/>
                            </a:rPr>
                            <a:t>Ovitest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7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6860" t="-604918" r="-419008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12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428" y="2581967"/>
            <a:ext cx="380458" cy="352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7232" y="3320622"/>
            <a:ext cx="380458" cy="352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158" y="2581968"/>
            <a:ext cx="380458" cy="352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158" y="4051756"/>
            <a:ext cx="380458" cy="352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428" y="4051754"/>
            <a:ext cx="380458" cy="352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428" y="4420310"/>
            <a:ext cx="380458" cy="352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428" y="3297916"/>
            <a:ext cx="380458" cy="352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5120" y="2952808"/>
            <a:ext cx="380458" cy="352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7232" y="4067612"/>
            <a:ext cx="380458" cy="3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724237" cy="1280890"/>
          </a:xfrm>
        </p:spPr>
        <p:txBody>
          <a:bodyPr>
            <a:noAutofit/>
          </a:bodyPr>
          <a:lstStyle/>
          <a:p>
            <a:r>
              <a:rPr lang="en-US" sz="3100" dirty="0" smtClean="0"/>
              <a:t>A better methodology: Best Linear Unbiased Prediction (BLUP)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Simply said, BLUP does a better job of parsing variation</a:t>
            </a:r>
          </a:p>
          <a:p>
            <a:r>
              <a:rPr lang="en-US" sz="2800" dirty="0" smtClean="0"/>
              <a:t>Still, </a:t>
            </a:r>
            <a:r>
              <a:rPr lang="en-US" sz="2800" dirty="0" smtClean="0">
                <a:solidFill>
                  <a:schemeClr val="tx1"/>
                </a:solidFill>
              </a:rPr>
              <a:t>the goal is unchanged: to reliably estimate breeding value</a:t>
            </a:r>
          </a:p>
        </p:txBody>
      </p:sp>
    </p:spTree>
    <p:extLst>
      <p:ext uri="{BB962C8B-B14F-4D97-AF65-F5344CB8AC3E}">
        <p14:creationId xmlns:p14="http://schemas.microsoft.com/office/powerpoint/2010/main" val="28654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Provides breeding values obtained using BLUP</a:t>
            </a:r>
          </a:p>
          <a:p>
            <a:r>
              <a:rPr lang="en-US" sz="2800" dirty="0" smtClean="0"/>
              <a:t>Report an Expected Progeny Difference (EPD) rather than an Estimated Breeding Value (EBV)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91187" y="4821724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EPD = (1/2) X EBV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GenOvis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900984"/>
              </p:ext>
            </p:extLst>
          </p:nvPr>
        </p:nvGraphicFramePr>
        <p:xfrm>
          <a:off x="990051" y="2621637"/>
          <a:ext cx="7683435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7173"/>
                <a:gridCol w="1331089"/>
                <a:gridCol w="1041722"/>
                <a:gridCol w="879740"/>
                <a:gridCol w="208280"/>
                <a:gridCol w="1238491"/>
                <a:gridCol w="1180618"/>
                <a:gridCol w="976322"/>
              </a:tblGrid>
              <a:tr h="242004">
                <a:tc>
                  <a:txBody>
                    <a:bodyPr/>
                    <a:lstStyle/>
                    <a:p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A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B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Trait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EPD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Acc.</a:t>
                      </a:r>
                      <a:endParaRPr lang="en-US" sz="24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EPD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Acc.</a:t>
                      </a:r>
                      <a:endParaRPr lang="en-US" sz="2400" b="1" baseline="30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MY</a:t>
                      </a:r>
                      <a:r>
                        <a:rPr lang="en-US" sz="2400" baseline="30000" dirty="0" smtClean="0">
                          <a:effectLst/>
                        </a:rPr>
                        <a:t>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+15.83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+86.49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n-lt"/>
                        </a:rPr>
                        <a:t>%F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+0.04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-0.09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n-lt"/>
                        </a:rPr>
                        <a:t>%P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+0.11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+0.00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n-lt"/>
                        </a:rPr>
                        <a:t>SCS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-0.24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+0.37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6810" y="1913280"/>
            <a:ext cx="476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at first parity</a:t>
            </a: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0718" y="5907731"/>
            <a:ext cx="332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‡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220 day lactation</a:t>
            </a: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6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0820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higher accuracy indicates that the estimate more closely aligns with the ‘true’ breeding value</a:t>
            </a:r>
          </a:p>
          <a:p>
            <a:r>
              <a:rPr lang="en-US" sz="2800" dirty="0" smtClean="0"/>
              <a:t>Affected 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Heritability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Number of performance records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Closeness of relatives providing the information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002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GenOvis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038498"/>
              </p:ext>
            </p:extLst>
          </p:nvPr>
        </p:nvGraphicFramePr>
        <p:xfrm>
          <a:off x="990051" y="2621637"/>
          <a:ext cx="7683435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7173"/>
                <a:gridCol w="1331089"/>
                <a:gridCol w="1041722"/>
                <a:gridCol w="879740"/>
                <a:gridCol w="208280"/>
                <a:gridCol w="1238491"/>
                <a:gridCol w="1180618"/>
                <a:gridCol w="976322"/>
              </a:tblGrid>
              <a:tr h="242004">
                <a:tc>
                  <a:txBody>
                    <a:bodyPr/>
                    <a:lstStyle/>
                    <a:p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A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B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Trait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EPD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Acc.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§</a:t>
                      </a:r>
                      <a:endParaRPr lang="en-US" sz="24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EPD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Acc.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§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MY</a:t>
                      </a:r>
                      <a:r>
                        <a:rPr lang="en-US" sz="2400" baseline="30000" dirty="0" smtClean="0">
                          <a:effectLst/>
                        </a:rPr>
                        <a:t>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+15.83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+86.49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n-lt"/>
                        </a:rPr>
                        <a:t>%F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+0.04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-0.09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n-lt"/>
                        </a:rPr>
                        <a:t>%P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+0.11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+0.00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n-lt"/>
                        </a:rPr>
                        <a:t>SCS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-0.24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+0.37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6810" y="5549974"/>
            <a:ext cx="3348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§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</a:p>
          <a:p>
            <a:r>
              <a:rPr lang="en-US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‡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220 day lactation</a:t>
            </a: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810" y="1913280"/>
            <a:ext cx="476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at first parity</a:t>
            </a: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Percentile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ranking of animals within breed</a:t>
            </a:r>
          </a:p>
          <a:p>
            <a:r>
              <a:rPr lang="en-US" sz="2800" dirty="0" smtClean="0"/>
              <a:t>Values range from 1 to 99 expressed as %</a:t>
            </a:r>
          </a:p>
          <a:p>
            <a:r>
              <a:rPr lang="en-US" sz="2800" dirty="0" smtClean="0"/>
              <a:t>Animals with higher rankings (closer to 99%) have better potential to produce higher merit progeny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26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369" y="3813152"/>
            <a:ext cx="2801031" cy="2098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Introduction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bother with genetic selection in the first place?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It is relatively slow, compared to other methods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But it garners huge benefits by being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/>
              <a:t>P</a:t>
            </a:r>
            <a:r>
              <a:rPr lang="en-US" sz="2200" dirty="0" smtClean="0"/>
              <a:t>ermanent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 smtClean="0"/>
              <a:t>Cumulative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 smtClean="0"/>
              <a:t>In most cases, highly cost effective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247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GenOvis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595974"/>
              </p:ext>
            </p:extLst>
          </p:nvPr>
        </p:nvGraphicFramePr>
        <p:xfrm>
          <a:off x="990051" y="2621637"/>
          <a:ext cx="7683435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7173"/>
                <a:gridCol w="1331089"/>
                <a:gridCol w="1041722"/>
                <a:gridCol w="879740"/>
                <a:gridCol w="208280"/>
                <a:gridCol w="1238491"/>
                <a:gridCol w="1180618"/>
                <a:gridCol w="976322"/>
              </a:tblGrid>
              <a:tr h="242004">
                <a:tc>
                  <a:txBody>
                    <a:bodyPr/>
                    <a:lstStyle/>
                    <a:p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A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Ewe B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Trait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EPD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Acc.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§</a:t>
                      </a:r>
                      <a:endParaRPr lang="en-US" sz="24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EPD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Acc.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§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MY</a:t>
                      </a:r>
                      <a:r>
                        <a:rPr lang="en-US" sz="2400" baseline="30000" dirty="0" smtClean="0">
                          <a:effectLst/>
                        </a:rPr>
                        <a:t>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+15.83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+86.49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74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99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n-lt"/>
                        </a:rPr>
                        <a:t>%F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+0.04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50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-0.09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71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39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n-lt"/>
                        </a:rPr>
                        <a:t>%P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+0.11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50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88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+0.00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71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n-lt"/>
                        </a:rPr>
                        <a:t>SCS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-0.24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50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+0.37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71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94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6810" y="5549974"/>
            <a:ext cx="3348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§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</a:p>
          <a:p>
            <a:r>
              <a:rPr lang="en-US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‡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220 day lactation</a:t>
            </a: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6810" y="1913280"/>
            <a:ext cx="476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at first parity</a:t>
            </a: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Making genetic change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Simulated a dairy sheep operation</a:t>
            </a:r>
          </a:p>
          <a:p>
            <a:r>
              <a:rPr lang="en-US" sz="2800" dirty="0" smtClean="0"/>
              <a:t>Selected for milk yield alone</a:t>
            </a:r>
          </a:p>
          <a:p>
            <a:r>
              <a:rPr lang="en-US" sz="2800" dirty="0" smtClean="0"/>
              <a:t>Assumed a generation interval of 3.5 years</a:t>
            </a:r>
          </a:p>
          <a:p>
            <a:r>
              <a:rPr lang="en-US" sz="2800" dirty="0" smtClean="0"/>
              <a:t>Used $2.2/kg milk </a:t>
            </a:r>
            <a:r>
              <a:rPr lang="en-US" sz="2000" dirty="0" smtClean="0"/>
              <a:t>(current average value for fluid </a:t>
            </a:r>
            <a:r>
              <a:rPr lang="en-US" sz="2000" dirty="0" smtClean="0"/>
              <a:t>sheep milk </a:t>
            </a:r>
            <a:r>
              <a:rPr lang="en-US" sz="2000" dirty="0" smtClean="0"/>
              <a:t>in U.S.; Catherine Durham, personal communications)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92974" y="5911222"/>
            <a:ext cx="6141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(Murphy et al., 2018;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Barillet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Boichard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1987)</a:t>
            </a:r>
            <a:endParaRPr lang="en-US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Considered three scenarios</a:t>
            </a:r>
            <a:endParaRPr lang="en-US" sz="2800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80439" y="2997843"/>
            <a:ext cx="6853961" cy="2913379"/>
            <a:chOff x="288" y="624"/>
            <a:chExt cx="5184" cy="2691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88" y="3312"/>
              <a:ext cx="518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36" y="768"/>
              <a:ext cx="5079" cy="2530"/>
            </a:xfrm>
            <a:custGeom>
              <a:avLst/>
              <a:gdLst/>
              <a:ahLst/>
              <a:cxnLst>
                <a:cxn ang="0">
                  <a:pos x="19" y="1380"/>
                </a:cxn>
                <a:cxn ang="0">
                  <a:pos x="103" y="1369"/>
                </a:cxn>
                <a:cxn ang="0">
                  <a:pos x="180" y="1354"/>
                </a:cxn>
                <a:cxn ang="0">
                  <a:pos x="257" y="1333"/>
                </a:cxn>
                <a:cxn ang="0">
                  <a:pos x="301" y="1316"/>
                </a:cxn>
                <a:cxn ang="0">
                  <a:pos x="382" y="1272"/>
                </a:cxn>
                <a:cxn ang="0">
                  <a:pos x="447" y="1225"/>
                </a:cxn>
                <a:cxn ang="0">
                  <a:pos x="532" y="1147"/>
                </a:cxn>
                <a:cxn ang="0">
                  <a:pos x="588" y="1080"/>
                </a:cxn>
                <a:cxn ang="0">
                  <a:pos x="651" y="996"/>
                </a:cxn>
                <a:cxn ang="0">
                  <a:pos x="687" y="939"/>
                </a:cxn>
                <a:cxn ang="0">
                  <a:pos x="746" y="841"/>
                </a:cxn>
                <a:cxn ang="0">
                  <a:pos x="808" y="728"/>
                </a:cxn>
                <a:cxn ang="0">
                  <a:pos x="861" y="627"/>
                </a:cxn>
                <a:cxn ang="0">
                  <a:pos x="907" y="536"/>
                </a:cxn>
                <a:cxn ang="0">
                  <a:pos x="969" y="416"/>
                </a:cxn>
                <a:cxn ang="0">
                  <a:pos x="1041" y="284"/>
                </a:cxn>
                <a:cxn ang="0">
                  <a:pos x="1105" y="179"/>
                </a:cxn>
                <a:cxn ang="0">
                  <a:pos x="1165" y="100"/>
                </a:cxn>
                <a:cxn ang="0">
                  <a:pos x="1222" y="44"/>
                </a:cxn>
                <a:cxn ang="0">
                  <a:pos x="1277" y="11"/>
                </a:cxn>
                <a:cxn ang="0">
                  <a:pos x="1331" y="0"/>
                </a:cxn>
                <a:cxn ang="0">
                  <a:pos x="1386" y="11"/>
                </a:cxn>
                <a:cxn ang="0">
                  <a:pos x="1441" y="44"/>
                </a:cxn>
                <a:cxn ang="0">
                  <a:pos x="1498" y="100"/>
                </a:cxn>
                <a:cxn ang="0">
                  <a:pos x="1558" y="179"/>
                </a:cxn>
                <a:cxn ang="0">
                  <a:pos x="1622" y="284"/>
                </a:cxn>
                <a:cxn ang="0">
                  <a:pos x="1694" y="416"/>
                </a:cxn>
                <a:cxn ang="0">
                  <a:pos x="1756" y="536"/>
                </a:cxn>
                <a:cxn ang="0">
                  <a:pos x="1802" y="627"/>
                </a:cxn>
                <a:cxn ang="0">
                  <a:pos x="1855" y="728"/>
                </a:cxn>
                <a:cxn ang="0">
                  <a:pos x="1916" y="841"/>
                </a:cxn>
                <a:cxn ang="0">
                  <a:pos x="1976" y="938"/>
                </a:cxn>
                <a:cxn ang="0">
                  <a:pos x="2013" y="996"/>
                </a:cxn>
                <a:cxn ang="0">
                  <a:pos x="2075" y="1080"/>
                </a:cxn>
                <a:cxn ang="0">
                  <a:pos x="2130" y="1147"/>
                </a:cxn>
                <a:cxn ang="0">
                  <a:pos x="2216" y="1225"/>
                </a:cxn>
                <a:cxn ang="0">
                  <a:pos x="2281" y="1272"/>
                </a:cxn>
                <a:cxn ang="0">
                  <a:pos x="2363" y="1316"/>
                </a:cxn>
                <a:cxn ang="0">
                  <a:pos x="2406" y="1333"/>
                </a:cxn>
                <a:cxn ang="0">
                  <a:pos x="2483" y="1354"/>
                </a:cxn>
                <a:cxn ang="0">
                  <a:pos x="2560" y="1369"/>
                </a:cxn>
                <a:cxn ang="0">
                  <a:pos x="2644" y="1380"/>
                </a:cxn>
              </a:cxnLst>
              <a:rect l="0" t="0" r="r" b="b"/>
              <a:pathLst>
                <a:path w="2664" h="1383">
                  <a:moveTo>
                    <a:pt x="0" y="1382"/>
                  </a:moveTo>
                  <a:lnTo>
                    <a:pt x="19" y="1380"/>
                  </a:lnTo>
                  <a:lnTo>
                    <a:pt x="69" y="1374"/>
                  </a:lnTo>
                  <a:lnTo>
                    <a:pt x="103" y="1369"/>
                  </a:lnTo>
                  <a:lnTo>
                    <a:pt x="140" y="1363"/>
                  </a:lnTo>
                  <a:lnTo>
                    <a:pt x="180" y="1354"/>
                  </a:lnTo>
                  <a:lnTo>
                    <a:pt x="222" y="1343"/>
                  </a:lnTo>
                  <a:lnTo>
                    <a:pt x="257" y="1333"/>
                  </a:lnTo>
                  <a:lnTo>
                    <a:pt x="279" y="1325"/>
                  </a:lnTo>
                  <a:lnTo>
                    <a:pt x="301" y="1316"/>
                  </a:lnTo>
                  <a:lnTo>
                    <a:pt x="329" y="1301"/>
                  </a:lnTo>
                  <a:lnTo>
                    <a:pt x="382" y="1272"/>
                  </a:lnTo>
                  <a:lnTo>
                    <a:pt x="416" y="1250"/>
                  </a:lnTo>
                  <a:lnTo>
                    <a:pt x="447" y="1225"/>
                  </a:lnTo>
                  <a:lnTo>
                    <a:pt x="487" y="1190"/>
                  </a:lnTo>
                  <a:lnTo>
                    <a:pt x="532" y="1147"/>
                  </a:lnTo>
                  <a:lnTo>
                    <a:pt x="562" y="1114"/>
                  </a:lnTo>
                  <a:lnTo>
                    <a:pt x="588" y="1080"/>
                  </a:lnTo>
                  <a:lnTo>
                    <a:pt x="623" y="1033"/>
                  </a:lnTo>
                  <a:lnTo>
                    <a:pt x="651" y="996"/>
                  </a:lnTo>
                  <a:lnTo>
                    <a:pt x="670" y="968"/>
                  </a:lnTo>
                  <a:lnTo>
                    <a:pt x="687" y="939"/>
                  </a:lnTo>
                  <a:lnTo>
                    <a:pt x="711" y="899"/>
                  </a:lnTo>
                  <a:lnTo>
                    <a:pt x="746" y="841"/>
                  </a:lnTo>
                  <a:lnTo>
                    <a:pt x="779" y="781"/>
                  </a:lnTo>
                  <a:lnTo>
                    <a:pt x="808" y="728"/>
                  </a:lnTo>
                  <a:lnTo>
                    <a:pt x="836" y="675"/>
                  </a:lnTo>
                  <a:lnTo>
                    <a:pt x="861" y="627"/>
                  </a:lnTo>
                  <a:lnTo>
                    <a:pt x="885" y="579"/>
                  </a:lnTo>
                  <a:lnTo>
                    <a:pt x="907" y="536"/>
                  </a:lnTo>
                  <a:lnTo>
                    <a:pt x="929" y="493"/>
                  </a:lnTo>
                  <a:lnTo>
                    <a:pt x="969" y="416"/>
                  </a:lnTo>
                  <a:lnTo>
                    <a:pt x="1006" y="346"/>
                  </a:lnTo>
                  <a:lnTo>
                    <a:pt x="1041" y="284"/>
                  </a:lnTo>
                  <a:lnTo>
                    <a:pt x="1074" y="228"/>
                  </a:lnTo>
                  <a:lnTo>
                    <a:pt x="1105" y="179"/>
                  </a:lnTo>
                  <a:lnTo>
                    <a:pt x="1136" y="136"/>
                  </a:lnTo>
                  <a:lnTo>
                    <a:pt x="1165" y="100"/>
                  </a:lnTo>
                  <a:lnTo>
                    <a:pt x="1194" y="69"/>
                  </a:lnTo>
                  <a:lnTo>
                    <a:pt x="1222" y="44"/>
                  </a:lnTo>
                  <a:lnTo>
                    <a:pt x="1250" y="25"/>
                  </a:lnTo>
                  <a:lnTo>
                    <a:pt x="1277" y="11"/>
                  </a:lnTo>
                  <a:lnTo>
                    <a:pt x="1304" y="3"/>
                  </a:lnTo>
                  <a:lnTo>
                    <a:pt x="1331" y="0"/>
                  </a:lnTo>
                  <a:lnTo>
                    <a:pt x="1359" y="3"/>
                  </a:lnTo>
                  <a:lnTo>
                    <a:pt x="1386" y="11"/>
                  </a:lnTo>
                  <a:lnTo>
                    <a:pt x="1413" y="25"/>
                  </a:lnTo>
                  <a:lnTo>
                    <a:pt x="1441" y="44"/>
                  </a:lnTo>
                  <a:lnTo>
                    <a:pt x="1469" y="69"/>
                  </a:lnTo>
                  <a:lnTo>
                    <a:pt x="1498" y="100"/>
                  </a:lnTo>
                  <a:lnTo>
                    <a:pt x="1527" y="136"/>
                  </a:lnTo>
                  <a:lnTo>
                    <a:pt x="1558" y="179"/>
                  </a:lnTo>
                  <a:lnTo>
                    <a:pt x="1589" y="228"/>
                  </a:lnTo>
                  <a:lnTo>
                    <a:pt x="1622" y="284"/>
                  </a:lnTo>
                  <a:lnTo>
                    <a:pt x="1657" y="346"/>
                  </a:lnTo>
                  <a:lnTo>
                    <a:pt x="1694" y="416"/>
                  </a:lnTo>
                  <a:lnTo>
                    <a:pt x="1734" y="493"/>
                  </a:lnTo>
                  <a:lnTo>
                    <a:pt x="1756" y="536"/>
                  </a:lnTo>
                  <a:lnTo>
                    <a:pt x="1778" y="579"/>
                  </a:lnTo>
                  <a:lnTo>
                    <a:pt x="1802" y="627"/>
                  </a:lnTo>
                  <a:lnTo>
                    <a:pt x="1827" y="675"/>
                  </a:lnTo>
                  <a:lnTo>
                    <a:pt x="1855" y="728"/>
                  </a:lnTo>
                  <a:lnTo>
                    <a:pt x="1884" y="781"/>
                  </a:lnTo>
                  <a:lnTo>
                    <a:pt x="1916" y="841"/>
                  </a:lnTo>
                  <a:lnTo>
                    <a:pt x="1952" y="899"/>
                  </a:lnTo>
                  <a:lnTo>
                    <a:pt x="1976" y="938"/>
                  </a:lnTo>
                  <a:lnTo>
                    <a:pt x="1993" y="968"/>
                  </a:lnTo>
                  <a:lnTo>
                    <a:pt x="2013" y="996"/>
                  </a:lnTo>
                  <a:lnTo>
                    <a:pt x="2040" y="1033"/>
                  </a:lnTo>
                  <a:lnTo>
                    <a:pt x="2075" y="1080"/>
                  </a:lnTo>
                  <a:lnTo>
                    <a:pt x="2101" y="1114"/>
                  </a:lnTo>
                  <a:lnTo>
                    <a:pt x="2130" y="1147"/>
                  </a:lnTo>
                  <a:lnTo>
                    <a:pt x="2176" y="1190"/>
                  </a:lnTo>
                  <a:lnTo>
                    <a:pt x="2216" y="1225"/>
                  </a:lnTo>
                  <a:lnTo>
                    <a:pt x="2246" y="1250"/>
                  </a:lnTo>
                  <a:lnTo>
                    <a:pt x="2281" y="1272"/>
                  </a:lnTo>
                  <a:lnTo>
                    <a:pt x="2334" y="1301"/>
                  </a:lnTo>
                  <a:lnTo>
                    <a:pt x="2363" y="1316"/>
                  </a:lnTo>
                  <a:lnTo>
                    <a:pt x="2383" y="1325"/>
                  </a:lnTo>
                  <a:lnTo>
                    <a:pt x="2406" y="1333"/>
                  </a:lnTo>
                  <a:lnTo>
                    <a:pt x="2441" y="1343"/>
                  </a:lnTo>
                  <a:lnTo>
                    <a:pt x="2483" y="1354"/>
                  </a:lnTo>
                  <a:lnTo>
                    <a:pt x="2523" y="1363"/>
                  </a:lnTo>
                  <a:lnTo>
                    <a:pt x="2560" y="1369"/>
                  </a:lnTo>
                  <a:lnTo>
                    <a:pt x="2594" y="1374"/>
                  </a:lnTo>
                  <a:lnTo>
                    <a:pt x="2644" y="1380"/>
                  </a:lnTo>
                  <a:lnTo>
                    <a:pt x="2663" y="138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2880" y="624"/>
              <a:ext cx="0" cy="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genetic change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97745" y="3305893"/>
            <a:ext cx="1200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Keep top 30%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442857" y="4867575"/>
            <a:ext cx="978408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6101788" y="3469027"/>
            <a:ext cx="2986" cy="244087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Considered three scenarios</a:t>
            </a:r>
            <a:endParaRPr lang="en-US" sz="2800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80439" y="2997843"/>
            <a:ext cx="6853961" cy="2913379"/>
            <a:chOff x="288" y="624"/>
            <a:chExt cx="5184" cy="2691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88" y="3312"/>
              <a:ext cx="518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36" y="768"/>
              <a:ext cx="5079" cy="2530"/>
            </a:xfrm>
            <a:custGeom>
              <a:avLst/>
              <a:gdLst/>
              <a:ahLst/>
              <a:cxnLst>
                <a:cxn ang="0">
                  <a:pos x="19" y="1380"/>
                </a:cxn>
                <a:cxn ang="0">
                  <a:pos x="103" y="1369"/>
                </a:cxn>
                <a:cxn ang="0">
                  <a:pos x="180" y="1354"/>
                </a:cxn>
                <a:cxn ang="0">
                  <a:pos x="257" y="1333"/>
                </a:cxn>
                <a:cxn ang="0">
                  <a:pos x="301" y="1316"/>
                </a:cxn>
                <a:cxn ang="0">
                  <a:pos x="382" y="1272"/>
                </a:cxn>
                <a:cxn ang="0">
                  <a:pos x="447" y="1225"/>
                </a:cxn>
                <a:cxn ang="0">
                  <a:pos x="532" y="1147"/>
                </a:cxn>
                <a:cxn ang="0">
                  <a:pos x="588" y="1080"/>
                </a:cxn>
                <a:cxn ang="0">
                  <a:pos x="651" y="996"/>
                </a:cxn>
                <a:cxn ang="0">
                  <a:pos x="687" y="939"/>
                </a:cxn>
                <a:cxn ang="0">
                  <a:pos x="746" y="841"/>
                </a:cxn>
                <a:cxn ang="0">
                  <a:pos x="808" y="728"/>
                </a:cxn>
                <a:cxn ang="0">
                  <a:pos x="861" y="627"/>
                </a:cxn>
                <a:cxn ang="0">
                  <a:pos x="907" y="536"/>
                </a:cxn>
                <a:cxn ang="0">
                  <a:pos x="969" y="416"/>
                </a:cxn>
                <a:cxn ang="0">
                  <a:pos x="1041" y="284"/>
                </a:cxn>
                <a:cxn ang="0">
                  <a:pos x="1105" y="179"/>
                </a:cxn>
                <a:cxn ang="0">
                  <a:pos x="1165" y="100"/>
                </a:cxn>
                <a:cxn ang="0">
                  <a:pos x="1222" y="44"/>
                </a:cxn>
                <a:cxn ang="0">
                  <a:pos x="1277" y="11"/>
                </a:cxn>
                <a:cxn ang="0">
                  <a:pos x="1331" y="0"/>
                </a:cxn>
                <a:cxn ang="0">
                  <a:pos x="1386" y="11"/>
                </a:cxn>
                <a:cxn ang="0">
                  <a:pos x="1441" y="44"/>
                </a:cxn>
                <a:cxn ang="0">
                  <a:pos x="1498" y="100"/>
                </a:cxn>
                <a:cxn ang="0">
                  <a:pos x="1558" y="179"/>
                </a:cxn>
                <a:cxn ang="0">
                  <a:pos x="1622" y="284"/>
                </a:cxn>
                <a:cxn ang="0">
                  <a:pos x="1694" y="416"/>
                </a:cxn>
                <a:cxn ang="0">
                  <a:pos x="1756" y="536"/>
                </a:cxn>
                <a:cxn ang="0">
                  <a:pos x="1802" y="627"/>
                </a:cxn>
                <a:cxn ang="0">
                  <a:pos x="1855" y="728"/>
                </a:cxn>
                <a:cxn ang="0">
                  <a:pos x="1916" y="841"/>
                </a:cxn>
                <a:cxn ang="0">
                  <a:pos x="1976" y="938"/>
                </a:cxn>
                <a:cxn ang="0">
                  <a:pos x="2013" y="996"/>
                </a:cxn>
                <a:cxn ang="0">
                  <a:pos x="2075" y="1080"/>
                </a:cxn>
                <a:cxn ang="0">
                  <a:pos x="2130" y="1147"/>
                </a:cxn>
                <a:cxn ang="0">
                  <a:pos x="2216" y="1225"/>
                </a:cxn>
                <a:cxn ang="0">
                  <a:pos x="2281" y="1272"/>
                </a:cxn>
                <a:cxn ang="0">
                  <a:pos x="2363" y="1316"/>
                </a:cxn>
                <a:cxn ang="0">
                  <a:pos x="2406" y="1333"/>
                </a:cxn>
                <a:cxn ang="0">
                  <a:pos x="2483" y="1354"/>
                </a:cxn>
                <a:cxn ang="0">
                  <a:pos x="2560" y="1369"/>
                </a:cxn>
                <a:cxn ang="0">
                  <a:pos x="2644" y="1380"/>
                </a:cxn>
              </a:cxnLst>
              <a:rect l="0" t="0" r="r" b="b"/>
              <a:pathLst>
                <a:path w="2664" h="1383">
                  <a:moveTo>
                    <a:pt x="0" y="1382"/>
                  </a:moveTo>
                  <a:lnTo>
                    <a:pt x="19" y="1380"/>
                  </a:lnTo>
                  <a:lnTo>
                    <a:pt x="69" y="1374"/>
                  </a:lnTo>
                  <a:lnTo>
                    <a:pt x="103" y="1369"/>
                  </a:lnTo>
                  <a:lnTo>
                    <a:pt x="140" y="1363"/>
                  </a:lnTo>
                  <a:lnTo>
                    <a:pt x="180" y="1354"/>
                  </a:lnTo>
                  <a:lnTo>
                    <a:pt x="222" y="1343"/>
                  </a:lnTo>
                  <a:lnTo>
                    <a:pt x="257" y="1333"/>
                  </a:lnTo>
                  <a:lnTo>
                    <a:pt x="279" y="1325"/>
                  </a:lnTo>
                  <a:lnTo>
                    <a:pt x="301" y="1316"/>
                  </a:lnTo>
                  <a:lnTo>
                    <a:pt x="329" y="1301"/>
                  </a:lnTo>
                  <a:lnTo>
                    <a:pt x="382" y="1272"/>
                  </a:lnTo>
                  <a:lnTo>
                    <a:pt x="416" y="1250"/>
                  </a:lnTo>
                  <a:lnTo>
                    <a:pt x="447" y="1225"/>
                  </a:lnTo>
                  <a:lnTo>
                    <a:pt x="487" y="1190"/>
                  </a:lnTo>
                  <a:lnTo>
                    <a:pt x="532" y="1147"/>
                  </a:lnTo>
                  <a:lnTo>
                    <a:pt x="562" y="1114"/>
                  </a:lnTo>
                  <a:lnTo>
                    <a:pt x="588" y="1080"/>
                  </a:lnTo>
                  <a:lnTo>
                    <a:pt x="623" y="1033"/>
                  </a:lnTo>
                  <a:lnTo>
                    <a:pt x="651" y="996"/>
                  </a:lnTo>
                  <a:lnTo>
                    <a:pt x="670" y="968"/>
                  </a:lnTo>
                  <a:lnTo>
                    <a:pt x="687" y="939"/>
                  </a:lnTo>
                  <a:lnTo>
                    <a:pt x="711" y="899"/>
                  </a:lnTo>
                  <a:lnTo>
                    <a:pt x="746" y="841"/>
                  </a:lnTo>
                  <a:lnTo>
                    <a:pt x="779" y="781"/>
                  </a:lnTo>
                  <a:lnTo>
                    <a:pt x="808" y="728"/>
                  </a:lnTo>
                  <a:lnTo>
                    <a:pt x="836" y="675"/>
                  </a:lnTo>
                  <a:lnTo>
                    <a:pt x="861" y="627"/>
                  </a:lnTo>
                  <a:lnTo>
                    <a:pt x="885" y="579"/>
                  </a:lnTo>
                  <a:lnTo>
                    <a:pt x="907" y="536"/>
                  </a:lnTo>
                  <a:lnTo>
                    <a:pt x="929" y="493"/>
                  </a:lnTo>
                  <a:lnTo>
                    <a:pt x="969" y="416"/>
                  </a:lnTo>
                  <a:lnTo>
                    <a:pt x="1006" y="346"/>
                  </a:lnTo>
                  <a:lnTo>
                    <a:pt x="1041" y="284"/>
                  </a:lnTo>
                  <a:lnTo>
                    <a:pt x="1074" y="228"/>
                  </a:lnTo>
                  <a:lnTo>
                    <a:pt x="1105" y="179"/>
                  </a:lnTo>
                  <a:lnTo>
                    <a:pt x="1136" y="136"/>
                  </a:lnTo>
                  <a:lnTo>
                    <a:pt x="1165" y="100"/>
                  </a:lnTo>
                  <a:lnTo>
                    <a:pt x="1194" y="69"/>
                  </a:lnTo>
                  <a:lnTo>
                    <a:pt x="1222" y="44"/>
                  </a:lnTo>
                  <a:lnTo>
                    <a:pt x="1250" y="25"/>
                  </a:lnTo>
                  <a:lnTo>
                    <a:pt x="1277" y="11"/>
                  </a:lnTo>
                  <a:lnTo>
                    <a:pt x="1304" y="3"/>
                  </a:lnTo>
                  <a:lnTo>
                    <a:pt x="1331" y="0"/>
                  </a:lnTo>
                  <a:lnTo>
                    <a:pt x="1359" y="3"/>
                  </a:lnTo>
                  <a:lnTo>
                    <a:pt x="1386" y="11"/>
                  </a:lnTo>
                  <a:lnTo>
                    <a:pt x="1413" y="25"/>
                  </a:lnTo>
                  <a:lnTo>
                    <a:pt x="1441" y="44"/>
                  </a:lnTo>
                  <a:lnTo>
                    <a:pt x="1469" y="69"/>
                  </a:lnTo>
                  <a:lnTo>
                    <a:pt x="1498" y="100"/>
                  </a:lnTo>
                  <a:lnTo>
                    <a:pt x="1527" y="136"/>
                  </a:lnTo>
                  <a:lnTo>
                    <a:pt x="1558" y="179"/>
                  </a:lnTo>
                  <a:lnTo>
                    <a:pt x="1589" y="228"/>
                  </a:lnTo>
                  <a:lnTo>
                    <a:pt x="1622" y="284"/>
                  </a:lnTo>
                  <a:lnTo>
                    <a:pt x="1657" y="346"/>
                  </a:lnTo>
                  <a:lnTo>
                    <a:pt x="1694" y="416"/>
                  </a:lnTo>
                  <a:lnTo>
                    <a:pt x="1734" y="493"/>
                  </a:lnTo>
                  <a:lnTo>
                    <a:pt x="1756" y="536"/>
                  </a:lnTo>
                  <a:lnTo>
                    <a:pt x="1778" y="579"/>
                  </a:lnTo>
                  <a:lnTo>
                    <a:pt x="1802" y="627"/>
                  </a:lnTo>
                  <a:lnTo>
                    <a:pt x="1827" y="675"/>
                  </a:lnTo>
                  <a:lnTo>
                    <a:pt x="1855" y="728"/>
                  </a:lnTo>
                  <a:lnTo>
                    <a:pt x="1884" y="781"/>
                  </a:lnTo>
                  <a:lnTo>
                    <a:pt x="1916" y="841"/>
                  </a:lnTo>
                  <a:lnTo>
                    <a:pt x="1952" y="899"/>
                  </a:lnTo>
                  <a:lnTo>
                    <a:pt x="1976" y="938"/>
                  </a:lnTo>
                  <a:lnTo>
                    <a:pt x="1993" y="968"/>
                  </a:lnTo>
                  <a:lnTo>
                    <a:pt x="2013" y="996"/>
                  </a:lnTo>
                  <a:lnTo>
                    <a:pt x="2040" y="1033"/>
                  </a:lnTo>
                  <a:lnTo>
                    <a:pt x="2075" y="1080"/>
                  </a:lnTo>
                  <a:lnTo>
                    <a:pt x="2101" y="1114"/>
                  </a:lnTo>
                  <a:lnTo>
                    <a:pt x="2130" y="1147"/>
                  </a:lnTo>
                  <a:lnTo>
                    <a:pt x="2176" y="1190"/>
                  </a:lnTo>
                  <a:lnTo>
                    <a:pt x="2216" y="1225"/>
                  </a:lnTo>
                  <a:lnTo>
                    <a:pt x="2246" y="1250"/>
                  </a:lnTo>
                  <a:lnTo>
                    <a:pt x="2281" y="1272"/>
                  </a:lnTo>
                  <a:lnTo>
                    <a:pt x="2334" y="1301"/>
                  </a:lnTo>
                  <a:lnTo>
                    <a:pt x="2363" y="1316"/>
                  </a:lnTo>
                  <a:lnTo>
                    <a:pt x="2383" y="1325"/>
                  </a:lnTo>
                  <a:lnTo>
                    <a:pt x="2406" y="1333"/>
                  </a:lnTo>
                  <a:lnTo>
                    <a:pt x="2441" y="1343"/>
                  </a:lnTo>
                  <a:lnTo>
                    <a:pt x="2483" y="1354"/>
                  </a:lnTo>
                  <a:lnTo>
                    <a:pt x="2523" y="1363"/>
                  </a:lnTo>
                  <a:lnTo>
                    <a:pt x="2560" y="1369"/>
                  </a:lnTo>
                  <a:lnTo>
                    <a:pt x="2594" y="1374"/>
                  </a:lnTo>
                  <a:lnTo>
                    <a:pt x="2644" y="1380"/>
                  </a:lnTo>
                  <a:lnTo>
                    <a:pt x="2663" y="138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2880" y="624"/>
              <a:ext cx="0" cy="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genetic change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104434" y="2888361"/>
            <a:ext cx="2986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97745" y="3305893"/>
            <a:ext cx="1200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Keep top 50%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222936" y="4867575"/>
            <a:ext cx="978408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Considered three scenarios</a:t>
            </a:r>
            <a:endParaRPr lang="en-US" sz="2800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80439" y="2997843"/>
            <a:ext cx="6853961" cy="2913379"/>
            <a:chOff x="288" y="624"/>
            <a:chExt cx="5184" cy="2691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88" y="3312"/>
              <a:ext cx="518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36" y="768"/>
              <a:ext cx="5079" cy="2530"/>
            </a:xfrm>
            <a:custGeom>
              <a:avLst/>
              <a:gdLst/>
              <a:ahLst/>
              <a:cxnLst>
                <a:cxn ang="0">
                  <a:pos x="19" y="1380"/>
                </a:cxn>
                <a:cxn ang="0">
                  <a:pos x="103" y="1369"/>
                </a:cxn>
                <a:cxn ang="0">
                  <a:pos x="180" y="1354"/>
                </a:cxn>
                <a:cxn ang="0">
                  <a:pos x="257" y="1333"/>
                </a:cxn>
                <a:cxn ang="0">
                  <a:pos x="301" y="1316"/>
                </a:cxn>
                <a:cxn ang="0">
                  <a:pos x="382" y="1272"/>
                </a:cxn>
                <a:cxn ang="0">
                  <a:pos x="447" y="1225"/>
                </a:cxn>
                <a:cxn ang="0">
                  <a:pos x="532" y="1147"/>
                </a:cxn>
                <a:cxn ang="0">
                  <a:pos x="588" y="1080"/>
                </a:cxn>
                <a:cxn ang="0">
                  <a:pos x="651" y="996"/>
                </a:cxn>
                <a:cxn ang="0">
                  <a:pos x="687" y="939"/>
                </a:cxn>
                <a:cxn ang="0">
                  <a:pos x="746" y="841"/>
                </a:cxn>
                <a:cxn ang="0">
                  <a:pos x="808" y="728"/>
                </a:cxn>
                <a:cxn ang="0">
                  <a:pos x="861" y="627"/>
                </a:cxn>
                <a:cxn ang="0">
                  <a:pos x="907" y="536"/>
                </a:cxn>
                <a:cxn ang="0">
                  <a:pos x="969" y="416"/>
                </a:cxn>
                <a:cxn ang="0">
                  <a:pos x="1041" y="284"/>
                </a:cxn>
                <a:cxn ang="0">
                  <a:pos x="1105" y="179"/>
                </a:cxn>
                <a:cxn ang="0">
                  <a:pos x="1165" y="100"/>
                </a:cxn>
                <a:cxn ang="0">
                  <a:pos x="1222" y="44"/>
                </a:cxn>
                <a:cxn ang="0">
                  <a:pos x="1277" y="11"/>
                </a:cxn>
                <a:cxn ang="0">
                  <a:pos x="1331" y="0"/>
                </a:cxn>
                <a:cxn ang="0">
                  <a:pos x="1386" y="11"/>
                </a:cxn>
                <a:cxn ang="0">
                  <a:pos x="1441" y="44"/>
                </a:cxn>
                <a:cxn ang="0">
                  <a:pos x="1498" y="100"/>
                </a:cxn>
                <a:cxn ang="0">
                  <a:pos x="1558" y="179"/>
                </a:cxn>
                <a:cxn ang="0">
                  <a:pos x="1622" y="284"/>
                </a:cxn>
                <a:cxn ang="0">
                  <a:pos x="1694" y="416"/>
                </a:cxn>
                <a:cxn ang="0">
                  <a:pos x="1756" y="536"/>
                </a:cxn>
                <a:cxn ang="0">
                  <a:pos x="1802" y="627"/>
                </a:cxn>
                <a:cxn ang="0">
                  <a:pos x="1855" y="728"/>
                </a:cxn>
                <a:cxn ang="0">
                  <a:pos x="1916" y="841"/>
                </a:cxn>
                <a:cxn ang="0">
                  <a:pos x="1976" y="938"/>
                </a:cxn>
                <a:cxn ang="0">
                  <a:pos x="2013" y="996"/>
                </a:cxn>
                <a:cxn ang="0">
                  <a:pos x="2075" y="1080"/>
                </a:cxn>
                <a:cxn ang="0">
                  <a:pos x="2130" y="1147"/>
                </a:cxn>
                <a:cxn ang="0">
                  <a:pos x="2216" y="1225"/>
                </a:cxn>
                <a:cxn ang="0">
                  <a:pos x="2281" y="1272"/>
                </a:cxn>
                <a:cxn ang="0">
                  <a:pos x="2363" y="1316"/>
                </a:cxn>
                <a:cxn ang="0">
                  <a:pos x="2406" y="1333"/>
                </a:cxn>
                <a:cxn ang="0">
                  <a:pos x="2483" y="1354"/>
                </a:cxn>
                <a:cxn ang="0">
                  <a:pos x="2560" y="1369"/>
                </a:cxn>
                <a:cxn ang="0">
                  <a:pos x="2644" y="1380"/>
                </a:cxn>
              </a:cxnLst>
              <a:rect l="0" t="0" r="r" b="b"/>
              <a:pathLst>
                <a:path w="2664" h="1383">
                  <a:moveTo>
                    <a:pt x="0" y="1382"/>
                  </a:moveTo>
                  <a:lnTo>
                    <a:pt x="19" y="1380"/>
                  </a:lnTo>
                  <a:lnTo>
                    <a:pt x="69" y="1374"/>
                  </a:lnTo>
                  <a:lnTo>
                    <a:pt x="103" y="1369"/>
                  </a:lnTo>
                  <a:lnTo>
                    <a:pt x="140" y="1363"/>
                  </a:lnTo>
                  <a:lnTo>
                    <a:pt x="180" y="1354"/>
                  </a:lnTo>
                  <a:lnTo>
                    <a:pt x="222" y="1343"/>
                  </a:lnTo>
                  <a:lnTo>
                    <a:pt x="257" y="1333"/>
                  </a:lnTo>
                  <a:lnTo>
                    <a:pt x="279" y="1325"/>
                  </a:lnTo>
                  <a:lnTo>
                    <a:pt x="301" y="1316"/>
                  </a:lnTo>
                  <a:lnTo>
                    <a:pt x="329" y="1301"/>
                  </a:lnTo>
                  <a:lnTo>
                    <a:pt x="382" y="1272"/>
                  </a:lnTo>
                  <a:lnTo>
                    <a:pt x="416" y="1250"/>
                  </a:lnTo>
                  <a:lnTo>
                    <a:pt x="447" y="1225"/>
                  </a:lnTo>
                  <a:lnTo>
                    <a:pt x="487" y="1190"/>
                  </a:lnTo>
                  <a:lnTo>
                    <a:pt x="532" y="1147"/>
                  </a:lnTo>
                  <a:lnTo>
                    <a:pt x="562" y="1114"/>
                  </a:lnTo>
                  <a:lnTo>
                    <a:pt x="588" y="1080"/>
                  </a:lnTo>
                  <a:lnTo>
                    <a:pt x="623" y="1033"/>
                  </a:lnTo>
                  <a:lnTo>
                    <a:pt x="651" y="996"/>
                  </a:lnTo>
                  <a:lnTo>
                    <a:pt x="670" y="968"/>
                  </a:lnTo>
                  <a:lnTo>
                    <a:pt x="687" y="939"/>
                  </a:lnTo>
                  <a:lnTo>
                    <a:pt x="711" y="899"/>
                  </a:lnTo>
                  <a:lnTo>
                    <a:pt x="746" y="841"/>
                  </a:lnTo>
                  <a:lnTo>
                    <a:pt x="779" y="781"/>
                  </a:lnTo>
                  <a:lnTo>
                    <a:pt x="808" y="728"/>
                  </a:lnTo>
                  <a:lnTo>
                    <a:pt x="836" y="675"/>
                  </a:lnTo>
                  <a:lnTo>
                    <a:pt x="861" y="627"/>
                  </a:lnTo>
                  <a:lnTo>
                    <a:pt x="885" y="579"/>
                  </a:lnTo>
                  <a:lnTo>
                    <a:pt x="907" y="536"/>
                  </a:lnTo>
                  <a:lnTo>
                    <a:pt x="929" y="493"/>
                  </a:lnTo>
                  <a:lnTo>
                    <a:pt x="969" y="416"/>
                  </a:lnTo>
                  <a:lnTo>
                    <a:pt x="1006" y="346"/>
                  </a:lnTo>
                  <a:lnTo>
                    <a:pt x="1041" y="284"/>
                  </a:lnTo>
                  <a:lnTo>
                    <a:pt x="1074" y="228"/>
                  </a:lnTo>
                  <a:lnTo>
                    <a:pt x="1105" y="179"/>
                  </a:lnTo>
                  <a:lnTo>
                    <a:pt x="1136" y="136"/>
                  </a:lnTo>
                  <a:lnTo>
                    <a:pt x="1165" y="100"/>
                  </a:lnTo>
                  <a:lnTo>
                    <a:pt x="1194" y="69"/>
                  </a:lnTo>
                  <a:lnTo>
                    <a:pt x="1222" y="44"/>
                  </a:lnTo>
                  <a:lnTo>
                    <a:pt x="1250" y="25"/>
                  </a:lnTo>
                  <a:lnTo>
                    <a:pt x="1277" y="11"/>
                  </a:lnTo>
                  <a:lnTo>
                    <a:pt x="1304" y="3"/>
                  </a:lnTo>
                  <a:lnTo>
                    <a:pt x="1331" y="0"/>
                  </a:lnTo>
                  <a:lnTo>
                    <a:pt x="1359" y="3"/>
                  </a:lnTo>
                  <a:lnTo>
                    <a:pt x="1386" y="11"/>
                  </a:lnTo>
                  <a:lnTo>
                    <a:pt x="1413" y="25"/>
                  </a:lnTo>
                  <a:lnTo>
                    <a:pt x="1441" y="44"/>
                  </a:lnTo>
                  <a:lnTo>
                    <a:pt x="1469" y="69"/>
                  </a:lnTo>
                  <a:lnTo>
                    <a:pt x="1498" y="100"/>
                  </a:lnTo>
                  <a:lnTo>
                    <a:pt x="1527" y="136"/>
                  </a:lnTo>
                  <a:lnTo>
                    <a:pt x="1558" y="179"/>
                  </a:lnTo>
                  <a:lnTo>
                    <a:pt x="1589" y="228"/>
                  </a:lnTo>
                  <a:lnTo>
                    <a:pt x="1622" y="284"/>
                  </a:lnTo>
                  <a:lnTo>
                    <a:pt x="1657" y="346"/>
                  </a:lnTo>
                  <a:lnTo>
                    <a:pt x="1694" y="416"/>
                  </a:lnTo>
                  <a:lnTo>
                    <a:pt x="1734" y="493"/>
                  </a:lnTo>
                  <a:lnTo>
                    <a:pt x="1756" y="536"/>
                  </a:lnTo>
                  <a:lnTo>
                    <a:pt x="1778" y="579"/>
                  </a:lnTo>
                  <a:lnTo>
                    <a:pt x="1802" y="627"/>
                  </a:lnTo>
                  <a:lnTo>
                    <a:pt x="1827" y="675"/>
                  </a:lnTo>
                  <a:lnTo>
                    <a:pt x="1855" y="728"/>
                  </a:lnTo>
                  <a:lnTo>
                    <a:pt x="1884" y="781"/>
                  </a:lnTo>
                  <a:lnTo>
                    <a:pt x="1916" y="841"/>
                  </a:lnTo>
                  <a:lnTo>
                    <a:pt x="1952" y="899"/>
                  </a:lnTo>
                  <a:lnTo>
                    <a:pt x="1976" y="938"/>
                  </a:lnTo>
                  <a:lnTo>
                    <a:pt x="1993" y="968"/>
                  </a:lnTo>
                  <a:lnTo>
                    <a:pt x="2013" y="996"/>
                  </a:lnTo>
                  <a:lnTo>
                    <a:pt x="2040" y="1033"/>
                  </a:lnTo>
                  <a:lnTo>
                    <a:pt x="2075" y="1080"/>
                  </a:lnTo>
                  <a:lnTo>
                    <a:pt x="2101" y="1114"/>
                  </a:lnTo>
                  <a:lnTo>
                    <a:pt x="2130" y="1147"/>
                  </a:lnTo>
                  <a:lnTo>
                    <a:pt x="2176" y="1190"/>
                  </a:lnTo>
                  <a:lnTo>
                    <a:pt x="2216" y="1225"/>
                  </a:lnTo>
                  <a:lnTo>
                    <a:pt x="2246" y="1250"/>
                  </a:lnTo>
                  <a:lnTo>
                    <a:pt x="2281" y="1272"/>
                  </a:lnTo>
                  <a:lnTo>
                    <a:pt x="2334" y="1301"/>
                  </a:lnTo>
                  <a:lnTo>
                    <a:pt x="2363" y="1316"/>
                  </a:lnTo>
                  <a:lnTo>
                    <a:pt x="2383" y="1325"/>
                  </a:lnTo>
                  <a:lnTo>
                    <a:pt x="2406" y="1333"/>
                  </a:lnTo>
                  <a:lnTo>
                    <a:pt x="2441" y="1343"/>
                  </a:lnTo>
                  <a:lnTo>
                    <a:pt x="2483" y="1354"/>
                  </a:lnTo>
                  <a:lnTo>
                    <a:pt x="2523" y="1363"/>
                  </a:lnTo>
                  <a:lnTo>
                    <a:pt x="2560" y="1369"/>
                  </a:lnTo>
                  <a:lnTo>
                    <a:pt x="2594" y="1374"/>
                  </a:lnTo>
                  <a:lnTo>
                    <a:pt x="2644" y="1380"/>
                  </a:lnTo>
                  <a:lnTo>
                    <a:pt x="2663" y="138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2880" y="624"/>
              <a:ext cx="0" cy="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genetic change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97745" y="3305893"/>
            <a:ext cx="1200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Keep top 70%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764526" y="4867575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066573" y="3470952"/>
            <a:ext cx="2986" cy="244087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genetic change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7967574"/>
              </p:ext>
            </p:extLst>
          </p:nvPr>
        </p:nvGraphicFramePr>
        <p:xfrm>
          <a:off x="1943100" y="2136775"/>
          <a:ext cx="3197225" cy="400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5120869"/>
              </p:ext>
            </p:extLst>
          </p:nvPr>
        </p:nvGraphicFramePr>
        <p:xfrm>
          <a:off x="5337175" y="2136775"/>
          <a:ext cx="3197225" cy="400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54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7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Setting future priorities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0472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the U.S. and internationally milk yield represents more than 2/3 total income to sheep dairies</a:t>
            </a:r>
          </a:p>
          <a:p>
            <a:r>
              <a:rPr lang="en-US" sz="2800" dirty="0" smtClean="0"/>
              <a:t>Premiums or discounts on component traits currently uncommon</a:t>
            </a:r>
          </a:p>
          <a:p>
            <a:r>
              <a:rPr lang="en-US" sz="2800" dirty="0" smtClean="0"/>
              <a:t>Likely should first focus on genetic gain in milk yield until reach target values</a:t>
            </a:r>
          </a:p>
        </p:txBody>
      </p:sp>
    </p:spTree>
    <p:extLst>
      <p:ext uri="{BB962C8B-B14F-4D97-AF65-F5344CB8AC3E}">
        <p14:creationId xmlns:p14="http://schemas.microsoft.com/office/powerpoint/2010/main" val="43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future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However with most sheep milk processed into cheese, higher fat and protein percentages, and lower somatic cell scores, affect cheese yield and taste</a:t>
            </a:r>
          </a:p>
          <a:p>
            <a:r>
              <a:rPr lang="en-US" sz="2800" dirty="0" smtClean="0"/>
              <a:t>Unfavorable genetic correlations between milk yield and other traits complicates selection decisions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18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future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105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“... </a:t>
            </a:r>
            <a:r>
              <a:rPr lang="en-US" sz="2800" dirty="0" smtClean="0"/>
              <a:t>improving </a:t>
            </a:r>
            <a:r>
              <a:rPr lang="en-US" sz="2800" dirty="0"/>
              <a:t>milk yield is the </a:t>
            </a:r>
            <a:r>
              <a:rPr lang="en-US" sz="2800" dirty="0" smtClean="0"/>
              <a:t>priority. However</a:t>
            </a:r>
            <a:r>
              <a:rPr lang="en-US" sz="2800" dirty="0"/>
              <a:t>, positive selection should also be put on percentage fat and protein in order to produce good milk for cheese production. </a:t>
            </a:r>
            <a:r>
              <a:rPr lang="en-US" sz="2800" dirty="0" smtClean="0"/>
              <a:t>Positive </a:t>
            </a:r>
            <a:r>
              <a:rPr lang="en-US" sz="2800" dirty="0"/>
              <a:t>pressure should be maintained on litter </a:t>
            </a:r>
            <a:r>
              <a:rPr lang="en-US" sz="2800" dirty="0" smtClean="0"/>
              <a:t>size.”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8439" y="5407757"/>
            <a:ext cx="5145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 Dave Thomas (Emeritus)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Univ. Wisconsin-Madison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 descr="~AUT0001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34" y="2057400"/>
            <a:ext cx="3100866" cy="3378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~AUT0003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017541" cy="337085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1023908" y="2754869"/>
            <a:ext cx="2634054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2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in milk yield </a:t>
            </a:r>
            <a:r>
              <a:rPr lang="en-US" sz="3200" dirty="0" smtClean="0"/>
              <a:t>(French Lacaune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4441" y="1905000"/>
            <a:ext cx="6258020" cy="3730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5680" y="5822201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Barillet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2001)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r>
              <a:rPr lang="en-US" sz="2800" dirty="0" smtClean="0"/>
              <a:t>Qualitative genetic evaluation is about parsing variation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2276" y="3216081"/>
            <a:ext cx="100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 =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60243" y="3216081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 +  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Parsing out the genetics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355" y="3216081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31" y="4270008"/>
            <a:ext cx="3288716" cy="1291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2" descr="data:image/jpeg;base64,/9j/4AAQSkZJRgABAQAAAQABAAD/2wCEAAkGBxMTEhUTExMWFRUXFxkYFxgXFxoYGBgdGBoYGB4YGhcYHSggGBomHRcXITEhJSkrLi4uFx8zODMtNygtLisBCgoKDg0OGxAQGi0mICYtLS0tLS8vLTUtLS0tLS0tLS0tLS0tLS0tLS0tLS0tLS0tLS0tLS0tLS0tLS0tLS0tLf/AABEIAMkA+wMBIgACEQEDEQH/xAAcAAACAgMBAQAAAAAAAAAAAAAFBgMEAAIHAQj/xABFEAACAQIEAwUEBwUGBQUBAAABAhEAAwQSITEFQVEGImFxgRMykaEHFEKxwdHwI1JicpIVM4LS4fEWU2OywiQlNEPiF//EABoBAAIDAQEAAAAAAAAAAAAAAAIDAAEEBQb/xAAtEQACAgEEAAUCBgMBAAAAAAAAAQIRAwQSITETIkFRkWFxFDJCgaHBI1LRBf/aAAwDAQACEQMRAD8A7jWVlZUIZXhNe1lQhFh74cSOsa1LQ7g2zjo5ojRTVOgIS3RTZlZWVlCGZWVlZUIZWVlZUIZWVlZUIZWVlZUIZWVlZUIZWVlZUIZWVlZUIZWVlZUIZWVlZUIZWVlZUIZWVlZUIZWVWxlxgJAFB1xl7kwiuXq//VxaaeySf7DYYnJWhhrKHYnjNtDlIYkCYAJ/R8Khw/H7bEiGEGDPIyR+Fb3nxp1YKhJ+gXrKrWcejbH86nt3AdQZo4zjLpgtNdg3gzd68Ojn7zRSgWAH7a6V1ZXgjqDMj7jR2nZOxOF+UysryazMKWNPayq9/G20ZFdgpc5UBMZjvA6mrFQhlZXhNa+0FU2kQ3rKj9qOtY1wDWh8SPuXRJWVC1+KpcaxDixcNoxcynIRB19arxYkoJE1qbg6j40h9he0lzEO+GxLftl7ymAudeYhQO8PmD4Gna3glGpkn+Zo+EwaYmmC7JluA7Ga3rwKBtXtQtGVo7EcifKPzresqEKl7G5d1I8yB+NU8RxwKJKGOs6fGKLGh3FuGe2UKGjUbyRHl1q0+VYE1KnT5/Yj/tVyJW03qr/5Khbi97/kx4kMB6kgUR/s9Ijvf1H86DcesewU3ozWxGdftdAZjaT86Fzce0Rwb9X/AB/wKcIxxvBm00YrGVhqNJBbceIohXOMN2pZJdAirmErJJM7cvP4U68M4qLqISMpdQwHnS4ZlLsYouuAjNYTWmaOdQfWAep1jTxoZZUuC1Ey6pbfQVTItDQiT1iasXrnLb8qo2rqgVxtVihOVtJv3Y2LaRH2pUqPaAAAKZPSNp0+G3TnBQsfxe4MykSRCysQqtE6SZEaSOZPlXVLrAe9rv6g8vGlLtDwS2FDqB+6V+yZ1HciNdoEbmtuogtzkFinxQu2OMXsp+rvGQgDN3j4zOoMip7fbLELPtbIJ/5lrQ+ZQ7/EUNXGAZyFVROy7azoRGjflUNjFe0cIBJJgAcyela9PhjLErQnNOSnwO3Zzj9nEXYVCXJDN3SCIES3KN9ab7FnKImRJI8J5UN7N8IGHtQQM7aufw9KKM9NXkVW2C6fNG9ZWget6JNPooHY/houXrFwn+6ZmA8SjL/5fKr7uAJO1ZcuBRJpX4lxqbq2gfe227x3H3a0vLmUPuFGFhO/j5OmoG8frSoLWOzyZiDB+ZrXguFNvDnOZZixJPPWl4Yge0Y5o3jxiRqOe1Yp7uG32OjC7S9BssXBHKRr+vGvLl4dTB0I5CeflSenEmDLB0kqYGhEc/gNq2xvaNrakwD+6AdD3gDy3iTSXJ9UTaMuJxWQa6nlz8KE8Vxxto5BGgmRzA5HpUePuOUFxSuXTQ76jb5j4Ur8bxh9ldEbqx5/uyPuqY7lJFS6L/YB0v4x75XvICARtJ0Jjy++upVzD6GsKPYm5szsSduRgT6V0+uli9fuJZlZWVG9wCmtpdlEleE1XxOMS2ue46oo5sQB5edB/wDinCNI+sJPLcT8RvQynXRdBu9fVfeMCqV7j2HUEtcgDnlf/LQ7F4206Zhc0GwGUyfI0v8AFAzrCN3xrBAg/CCD61mlqJJ9IJJDMO2OD1/anTfuP/lpP7Z/SHZa09mwjPm7rOwyACdcoOp230pP4g9zUZJWZMDn15N99LOJOhCkgA9ZA335r60xTlLsB/QYuGJ9ZuogLI0gMNjruSOcCYNdBbEFDAMBdFHgNKTPo/4ez57raMgy2ydiW1JB8BH9RpkxeZSA3+9Lqjdp8bUL9xtwmKN9QJOZSCRMZl51bTExmPIExPIR09KVuA4yLgjeDoNz4U14l9hH7oI8KzZeHaYOSNOga1w6sxO7DXoRp8/uoHf40isVMyN6t8XxTCVG3L56+kUp3MGWJOffzrIo7mRRs6gVmD4bRrrQfj1wCyxAOYajkRB5dZmI8ay/xOCdZXUaba855c6HcR4mIYmGBAjnJjbTxAPxpzdukLEbjt+BcZZAnUeqx/3kUS+iTCC9imutJ9kJXpJ035kdPGlzjOKlGBjVZPgc9o/n8af/AKNMWBhLjlEWSJygCZEakAc5+NdTHPZp6+omXOS/odDa8C2SdYqliryowB57cttSYpO4V2kX69bQzlbOgaO6NCY+IAFSdquKob9sSTlzA5RMSOesbx6xWecnOF1yElTGvC3c0kTqFI0gmDr8gKJGelAeE3meXO3TTToojoIrfiHFSusSNgAfeY7AfrYE0uGXwovcHscnwE8VazLDaiQfhS/xzhwbLcT3lIMbbEGI9Kspj2I3Gbp/p+NQPjnaQFmP10is2XUxkuEOhha7Kt3jaC2RIBUsY6zrp6z8aT+D4n2ty74s0HqCx/CjvFGS8uW6pEGARrHjNLWB4c9rFBRrbOuYA/lv+dFjzrJ32Xs2WxtGAItjLrE6cj+vxoRj3UOrEQCdusjcc9F3poDlEUKCZmSBHQ0u3rLuLi5QF1AJGoKnQ/En41b7FXZXs4w25TXIe8o+0P4ehihHHMcLildFGRuXLKw28z8quh3yglG7uslT8uekz6UuYm25Z+42z8j0atGDH5rFTfB0z6OMKiWRlOYDdoK/706s9J3ZK6EsIuohZOp3/X30ZbFsQZkDwH6/Roll2NopRtBO5fHOh+I4iBr8tTPoKXuKccynKATHIA8wZj1yitMLda4uYiBrvv8AnpFBLNKXQahXYsdpuIvfvNJOVSVUcgBptyJjWljiGFuOCEBJ8OXjT5xi1aUG4yDMeesT4jnQnDcSJGWAgMydlAPWKvxmuka45IqFJAnhhvKBDEwOZ39aI4Li7ajvKwI5SQfx23opwVrLqSmRsu+VswqjxZM5hEWRpmzRHrRuNiZYovmPAOx11yc+upgx16VFiOA5wrHRiOWhH+IfdUtm9dskhogxEbaeVe4/HYiJTL8JPzNA3NdCvBl7FrgnGlw6ewvSoVicwEGSdyPteY5UzwHXMCHQ8wZEemxrk13F5rn7QmSYltfSTsKP9n8Q1piUYqn2g5BTp3Y/KpKddmrT5XF7WNbBbDe2VoiF1/iMUc4Vxg3WNt8swSrKdwdpB2pE7ScWUeztqRLEu2uwTSPUk/Ch/DeJNdxFhrcksUDaGBlaWIjbQTHjWbOm5Jh6hxukdL4thyRO8T86TsU5DkTFPOKvLcXQiQIP+tKmL4ZmdjpqaRGaizPCVF7/AIlxfeGVe7vtvE8xVXEdr8VbPfgTr9mPMmPP4VBjuJKrWiqauZaCfd9mSJ6uWGnhvSjx7EM5uAtA9mDknQatJXyEV2/x+TdWyPwYFo41e6XyMn/9Iu7+0BESO6NonkvSiHC+2OLvrnttmXQcgdfCBXIHY+1P8twbae4+g9af/oyuH6teaSAqmPMgR67RWh6pqG7bH4FvTc1ul8nQ7HG7pCguoLKCJdQSNO8AfExpWuM43etk65iATlLHqANBuN/hShxlyl7BXNT71k6zyBA8pj4VZ7M3WbEm3mJWQcpJgb8th8K6eyLx76XVmG5eJs3M6BxC+VtBnPLvH8PMnSPGk67jgSbrToSAf3c2kRtMfrWi/bDHZbDtOoKlfun50m43i2SyuQbxB00JEltoHSvJ6hOcj0WJ7UHUx+sIBruTM1LdYnckdYNAuzN0uCT13oziboAkmP1yFJWFJcmtSN3DZYDA+BH471SwHEHsOwUsCVPdJ0MAwZ855VqnEUmAGB8QR99aYjHIfdA9ooOUkAxp0YHNTdNjUc0WvdCtRzil9mG/7avt9l/RyPuFVcZ2iuopk3BCsZDidPNT5abUmYjFFcbeG+Zkuf1ga/Ktcbj7jMVZ5XIdwC2x0zRMeE167w8bX5Ty+/In+Yv3O1OPJJztHgT6V4O2+MtiGZ9p1PLrNaoo9jqdcoeB0UzPnB+7rQftLd0O3unz1IMeW9cWOtk3spfB0ZaaPdv5GjDdq8dcHcS60iREbeGlWG7ScSUgHDX9RI7p/Kp+wE/VszDQwoPgBJ/Cmq/iJuDlGbXyEetLlr5Rk1tj8FrSxavc/kRLnbnFqYa3dB6FT+VRH6Qr+0P/AEn8qIcZt5zdgiVJgRynkf1vSTcDMxXaDFXDXt/oQS0Kf638jC30hXpiWB6Zdfuo3wTtJcvG2rBj7R/ZmQoAB+0QRJ3ikWxgjIyxM03cJu+yu2gVB1GsnTUjSND69K26bULNJwcFwm+BGfS+DT3PlpchvH8F9jd9toq27bW0VQFBDGRIGmm9LKYcM/7QMySSVUwTpA18OlHO1XGQ6JBMT00npNDeG4oNpG3OuW5eY70cXlpgDh+EvrccEs1uTlnkJ0oyLQGlXMTeA2qgzk0E3YaxKKFriPCi9w6ab1Zs4eAbQ2Ag+B86M3Gygk9I+NQs824A1G3UlvnvSpSdC4qMHuYocUGe6RtpBY9Nfnv8atcKxa4ZT7IEsN2YGfJY5U0YbhwSy7OgLEBVDAHUmBuPGhOO4XbNt3ZEEa6KBqRIUGN5puHURh+mzBmhLJ60QHtmy7EbyYYjU69akHbt/wB2fGTUeCwtp7aZrFsOsB+4uvvd7bXQKag4jh7S3GC2LUafZHQfjWn8dibp4zItLJdTGW9jFw4UNB5xoxHlB3A+Aqu/H8Mok2LRDCQciwfE6a6Vd7WmxcYroWU7AwFkkQfMRpSvhOyGJvwLa5kDbbwGknflE6D0p61eSXaXwWtLj+vyFeF9oMDeuogwtjMTH/x16a65dBln50R7K9orPs+8ntAzFpyxJB097odAOUaVBh+wjYVXvkZmyvlEarKkCOebVR/ioBwXDw1qyJnIoI/ifvn4ZooJ5nK3tXXsOWGMYcN9+/x/Yy8S7QIzkpbAHiSI31AGxPOrHZLiKG8rqojNlLCZkDbXzoFxy2FNxVE5dPFmFTfRxbdMOTcWHF4trMGcp06jQj0pv47K8W2lXQqOixLJut32Gu0fGBe9naAOVkDeEzEEeo08aA3eFPdAEyAeW3mag4gpw+KcknuszCZghzm9O6R8PCmTgfEMN3ArQbgnIdwZbXwBg+elcxxaOpBRaCPDLIS2FHIR60J7QPfj9mMonvNufQUwC3Ekc6G4u8NjtUXA5w3dA3hVkliczMo2LCD61DieGeza6xggZ7iuRqJG0/uxyqwmNAaFU5R061pxPiLskBYzAqvWTpr9/wAauEpKace7ByYouDU+q/oVsTxhM2eVzZVWSjfZECNagPFUMsWBMEQAw5HqKIcZRUt5FAJjUneaocBcfV3cop75tgkTyzE6/wAwruZtTPEuUedwYYZb2hvs/i1uIuZ1UqsENJzLpoY8vlVZ+HWLpuD60qd3TMpjSNJJBnSNRVvs/wAIbEuEspIaAXygBND7xHgreopm7c9mbWD4ZcygNd9pbIukDPrkDAHdVmdPGsOPY25OJsnGaVbir2SxVu0i2faC4QSZEjNHeiD5b+FF34upJOzBidSNNCYpd7O4e19Tt3LiZ2zd4ktJzvkA0PTX1q3xHg2GWAEicuaHfnIk97wA9azTyaXe90H8kWPPSqX8ETXHu3rtpSuX3mctEEgEAdRzPnVC3wds05rcno3OYnUaUIxyqCHBILNLQxAKn2kaeSgelVrHGHUxbdgCZiedXH8Ol07GQjqG+Ghi+qMgBOXXUQQdOulTLeAuW9+7BJA00aSJ667UAPErhWCxy+nyqTC8PW8iu1x1aDsdtY+G1atNqtPge9J30J1Wn1GVbZNUdD4TifaWHyqpTOe65ykE/LXf1oFj8fkMG2R/KVPwg1V7NOLKXg19lJZAhYmSQGkASZOoqPEYuGLM2aPUn/Ss2Rxk3KC4Ongk1BKb5JsXIg9RIneq4xEUMx/aNWjL3jHLzoVcxt1tVj1pfhyfoNlniu2NF7EjL1q3w3CmRccGAZA60j2L19TJuCfADT4zRDD9ob6ypuFgdIZQR91LlpJvpmWeoiw9/aRfEXc393nGUMdAEza/roKFY64HQRz92dyZOsVX/tFisZQY1B56cqo3eMXBAaz4jSZpsdGv9q+5llqGuo2EzddFDgcirfh99L2Nvl3LDnHyAFFcL2iTKQ1v5GD56VovGsP/AMq18f8A80UdLtb5TKWf3izo69lLfsyl058zhjOrLJnlr10pu4Rwz6mt0qS1tyhRSYyiAPvNDOzgN97jkZgBopJAnaSY2gdKZHwzvYNp8ikjKMsso6bwZH4U3A3tthT7EjE9pFw1rLczMGvpMDMQoyMdzsAtJ/0bcNfEY65iHgWrRN1h1ZwwRB4bn/D405XsDZvXrdq7731pSg1gi0C7g8oICilbs5hzbt4tc299Len8OeTPkaZqnTkwMD/xxQP4phrj3ltIO87szHkFBksT0/XOiXt1skYeyczgZrjt7qDqR16LRnGsqB2UANlA/IfEzSBc4gcPbuLCs7kli25jbffc0/T49mKO7sVknuk6GziF4YnC3GUpltRmZ2UFs4OgJgEgAaeNI95bjEXFZEYQZE6Rr+G1A3xxbUhiBrGgUctFGgPKd9K0u8QnYMvjP4Vnnp7bafJqhnrijq/Bu0q3FyOQLgGvRh1H5cq8xbSDrXLLeMMACJGxHdPy5+NEcP2muqBn189D/rWd4ZI2R1MWO1glAZYQegg/EgzVvhaTmumWjRcxmD1/XWljA9pFuslvJ32YKsxEkxv0p8v4E2bIQkFt2jaTyHhWbI9tJ9jrUo8CVxjDF2AG567DxqV8CLOGs25knNcJjfOdD/SBTP2dwFtxfu3UkZWtof3ZU5mAOhIBWOlCuM4tLlzuQFVQq1olllKMYswLHGM20gl2I4scJYYGxfOdswdElYAganfn8aj+kbtAL+BJAcftFUhxBEFWmP1tTZwfEG3hrKa920g0/lFKf0pYjPhknb2nPyrQn6CG7YM7K8SD4RV5pcHhPIfeD6Va4hiyb6n962VPmve++PhSx2XXuuy7KVkDnMztz7oo3jm0kjoVPQ+PnqD51hzQqQ7G7QF4kB7JQWEup59AQPXvk+lVsHwsuvtF0bfTxrfilsXEtHQAd0xG6hTJnqS3wpg7DYNkV7tycub9mCNzoZ8h+tqYoN8IPHkUY2zOC9lHyZsW5UGSEXR4/iJEL6T6URxV61h0yWUUAnWZafOTr5V7xLiXjS1xHGSN61xxRXoJnllLtm2M4y8zHKO6APmOVAcReukkhm9DVm5i6hTEjwpnQuyunEro0LGs9sx61ZLjpWpI5VRRqt0ipFc1qLdTJbqiG2GzTqdKsX8OLgAmCp0P4GtLeUVvbuUMlZE6A+Ls5ee8yOfnVZMDpsKg7S4h0vMPAEeR5fEGobfGmgfszSdkkaNyPpzstihmuIFK5ZGoiYMSOtQ9quJY23dRcNhWuSJz5gEBkiGkiI39akwVt5GUgMdp26+u1GFstA9q4InWNAPMyPL1pmna2oVkuxT4/wAKNnF2MSLpAFwnJz78lgCNxv6AUGwPCGsi4wfMLuIN3VYyiCSo66ECa6QuDRkt5wHybHcExlnxpX7ZcTtnuIwzorSvNZIGo5bGmbHkmk/dAt7YiBxviZzED186W8Zi0YRcWY2POiWNUE/Oh17CCunLkyRBtyzbc6PA6ZYiocRYQCJB9Ks38KBVC4x5UmQ1FV8N0rUWmFT5q9z0poKz3DXCCNII2jSPKKZuEdo3VXW4zPmiMzExE7TPhp4Usrd0rBdpc8cZqmg4zlF2jrPB+L2msi3bknKQRGpJBJ89SaVseVURyza+VLOB4iUaQY5HWJB0I05RRq5iAxn96I/XpWbJi80a6DU6jJj/AIXH5UVWbUKAfQDlS/8ASPjg2FtQZJZjvsBlUfHX4VRTDPbGp3iP0aDdo8faNtbRVmOZmNxVXXQQoJIJAOY7xJo2qfAEXas1+jxf273mY5VEKoaA7EHUjYhQTqebCmzjONzaQIIgRtSpwggWVAUjntznfxOxra9j8oYGdiQfIhTrz98UvLHcg4yp2VMLhi5bSRm0015aTXQ7mZba2+aKAx2E8/mTQLsHaW6ueNFc78zM/KiPaXiIQZV23PiavBF22xmWSaSQGx1/egmLuyDUy3id9zNU75kT1rXRnsqm7pWi3K1vbmog1CyF1XJrZWNUQ/jUtrF8ooSwlbeplaqFu5rVu01CyidRW6mo81ezVENOJcNF1lcRmUaTPIyNBvr4VAuNcifqVtvH2J1+Ap17C2Llx3W2QO6JlQ069Cy6+tNf9gXf+h/Qw+QMT5VfhqS5BcqCWH4jZZ8wvZYGbKVgDwknfwq/i7iNqt4gjK2hUnTxcGJpcw9o30LouGvAe8UlGGk6zqKA2wEN1b1q6crTIPurAIE89iQfKosah+Ujm32dT4ZezWnEiVJ2MxPeE/Gkjtbji6d63lcRmbKBmgHQPuwBnerH0TX8zY9QSUW+FWTOgWJnnOlAu0zugYPcLy7RIiANI8fPwp2GN5E/YrK/LQsXhqSap3nqZ72hoZfv1tkxSKvEb+sUOZ6kxNyTUOes8uxiPGNRsa9Y1GTS2Eeu9alq0dta1BoWESB6cvo64YcZibdsnu25uP4qIEDr3mUeppLU09fRli/ZXbjDSUAnnBO3yHwpGdtY20NxR3TSOg9veEL9XYge6J9BrXJ8awJGk6b/AK2FdK41xpgCjHMrA61yi8x8TvoTEx18N9Kx6K9rRo1a5TL31vKI5RA8fLoKrtcFwqpMEyo+EwPVR8aH2sSxJkBQeevoBG1Guz/CLjgYpCAtpyCAAxlVD7FlABkDededbJcIyJDR2fX6phAjRmBefMu3z0pY4tii7b86mx3F2uAE6eHT9fjQzPNOguAWyVHi4B4VBi3OVUHKWbwnYfD760svmuidufkNTUT4p7hdoy29Y6t0oiiO6RJioWNS3e7A5xrUDGqLNwa2t71CGrYNQll+29WbVyqKtpU1pqEoIK01vmqC2akBk0JBz+j7iK2WvFjBYKFHWMxP3impuO5tQRB/gJ89ZHPwriWPds2m3KoTjrn7z/1GrWRLgrZZ33A4dsPbF82FtgjUW1ZLnkUSJ9ZqP2HtbjXvZYmy0wcoB0G2ZCGB56nrHKnHAq0wdRG42086hYOGI6Hfb7qYC7oS/olt5b/ElJ7wxE6iGIOxPTnpFA+3hbOZIMMwEeDnQ6DUU6dm+Hta4njm1y3bdi56/tEPzU/Gg/0h4MBUcZYZ3EqANTr3oGp03puF1koHJzBP2OY3H0NB8RconjXiVoRiKfIGJXuGaimsetC1IbGJHrtUBNbO1QsaBhI9YzXi/wCla5o869soZ0mfCqLJVWnPs1hjaUlhDNy6AbCifZXsy12+ltltBSgm+uVhmyZvswN+4QNQetOz/Rrenu3bfmc33RSctyVDsT2uxE4riGyz0gDff09fhXqcJwd5QTeZbh0I0jbTfaK6Qfo4lFBuqSNT3dJ851+FVbv0aGDBQ+Uilxw0qToHLklJ3QiXuw6ExaxVu5vClNtN5k61b4dwi7g8Pctu9p7V24neUs2XMrqxgDfS3Eab1b4r2EuWnXMCikhS6nSCY1il3iF65hkCXfa5dshZlOYklSVO8a6abVHCXTdgpgPAcGu5iGaSx7qgF7lwAxKW11A8TAHOjuM7Jraw/tjcKsdrRKsZ6Suk76Cdt6qLxPELaC2QiqdXgQ907d9gZj+EECorXEWgi5ZlogPnMKI2ybGSCeWrUcVNNclNpizjWYGAYDGDHPrVnh9sBSNhz+6a8xtqDaJ5lvxH4VuUrSuwX0QYphmMa/7VXLVPikhjzFV28qFloya3DVFn8DUiXBQsIsWLlWrVVrTCpbb8hVAl1XqUNA86r2/HYb1Hib+h+HlP+lAyGYjDzPeOpnqKpnCvydflUyXmj96P9+UxW/1gDcR56H4UmpIJM+scMwdFMQCAYHjW14qoLMQABqar8GabFv8Alq2yzIIkVo9S1yiF8sF1gkiJHMbjXpr86Re2GJ9rhrtm4oVg8o0idDAMbg7cqdcdiCpGXWJzDoCND8QPnS3YwlvGHGWW7txcqklVkZ7YKspIJjbaPdosbqVi8nKpHDMQSSSfeGjDy50PvmjHE7TLccOIuW2K3B4gxPlpHwoXjFB1FbJCUDnqBzU1yoHNIY1EbVGRXpatSaAI2FX+D2DcupbXdm89BqfkDQ4Cun/QZwyzdxd32q5iLJKA7DvKCfPUR61CMFYBsQV99XUEgC8qxP8ACXkfA0XwvGsRbcDIob/pXHQnyFt4+VOH0a9mrV3DXlcsGt4m7b0PIZY0PnWY3sf/AO4C0pBQ2CwLLzzEcufj41XAPmBeG7Y4obXnXwch/mVmjvDu12LIgezuaadfPQ/hUPF+yNy1adtSAOTk8xyJocnZS7kVsjagHVSdxO4NTbZe+uxlxXaC+wi9g1dZDQCN1JYGHy6g5fga5x2mvHF4whk9kEtAlcsxogJhZnW4x5mmzgXDL/1lLYvOqqM11QWEAcpPXb1PSgfEMe9riWKu2wJMqO7mAEgenuig2u6JvtCbh8RbsveEBx7Nkt5tCCXTvwftZQw8M1GOJ4ezbwVkBs+JuOTcOYkIuVSLe+UmGUk7zI8KtcR7QB3/APUW0eNIIgfEiqOO9k94G1aW1bADZF2mBJ9TFXFO+UVaYvdorPdWPsRVC3fkA9aLY5sxIPOgNvuMUOx2pha6LGJbU1Umrl5dTVZ0qmWiM16orzLW6+dCWSpbPlVrDpVe3rVwEARzoWUe3H5Cp8HYsswW5cCjKxOo7p0yyDvOunjyrTA4c3HCqJLEAeZ0q9xHshiA0mzMwO66zyGxI8KFptcFbkuyZOy4Yg27mZTHPSDsWUfZO2mvhrWDhNxdFEjkQmkeca0GxXZ+8m9q8viEJHxUGqlxXnvX7k85Zp+ZoGpe5apn1vw7EG5bDZckzA8NgaFdpe0C2FKqZuHSBqR/rVLivavIt0BYZWKJtOmkx1mYqh2S4Qbzm/e1g6Dp+Zpkglygl2S4ddyvevMS10DQnYDaveM4drF1MZbUwiBMQBHftTMxvmtklvIsKZorVdRr61cXRbVnBPpBs/8ArLzrE5s3gyuAwPiCp++ky+0ajVT8vCuidvOGrbb9m+bJop3GSWhJ5hdFrneI0OZRpzH4Vs9EZU7bB16qz1cv2QdVqi4HWlSGo0Y1qTXpI860OtAEbK1NPYbtFcwd/wBpajMylO8JHejl4EA+lKyCiPCyBcQnkQT5A61aLZ0v6Nu1r28SQzdy8zM4jdiCZHjMU6Y7traGMS4qsUVCjTodTP5VP2f7E8Pe3bxOGVkzrmWWz5Z0Ihp1Go9KG9ovo5v3b7XbV23DZdGlTIAB2BHKd+dS43yVTHHjnF7IwzMXHfTuidTInb1q3wHHpesoynYAEdCBXMuNdnsXbsr+yuOytBKw4K5QBop6jpzo59HlnEpmNwMiaGDoTE8uW9U4x2kvmx4uWFzEwAzwCeZApbsdm8O1/Es40lecRMnel7tx2jb24S2xHs9THU7fAffVE9orrXL06ybbnTSVVtI9flVxhxYMmn6FDEcNVjiWzIBZPdWTmeSdusAUq4xSO94j5CKN8MxC+1uM4JLWrgEDdmEa9AAWPmBQfHPpHjUZUUL90kTOomquMs5xI3FEsQQQaHTFUEVUuzofeHzrwtW+KshtRoapM5HvfEfjQ2ETE1shqJVJ2M1Klg86ossW7gqUMTtUdpAKsWbqg6a1RQd4TwbEXELWGtq40BdipBjdY5id6O3sRxVTNzD+0TOzRbuKYBVYC5hPddcw/mI2ilC2HmVvZD0zR8BNXrXE8da926SOp1pfm9AeApjO12IEq9i9akjvG2TlXJBIIkSHE7ahvClTEcPvX2N052LaztPKYjwpg/42xi6OoceK0RwXay4iBciGJ1ClhqSdCBB3qnKXqRJLoccfetviLlxlcDMSEdbinUzyQw3nRjs5x1ranNad5Ons7bnTkNtYFMnC/wD5WJ87f/bRinur6LinXYt3e0V0+5hin8V5soH+FZb5UVsMtxArlHJAzBdpHQEzHga14tt+vGl67+NHGKkuOAJScXT5Av0ooBctwNMkEDoCdvL8K5DxOwUaRt8jXWO33/1/y/ia5rxTb41oivIhTfmYuXeo25iqz61aXc+Rqod6UxqIXXwrTSpmqI0DDPJq1hmg1UNWLHvCoiz6M+hzirXcIbTD+5MKfBpMHxBn0NP9cz+hD+4veaf+VdJve6fI0GT8xcegZdc37mRTFtPfI5n90VI0EhF0B005KN/141H2f/um/nb8K94d/ef4PxFAUjTF9mMJcYs1lcx3YSD56c6Q8R2YuNexZsz3WVQOZBDc/CPnXVKDcJ/vsV/Mv3GmRk6ZUoq0cjwzOxuqcsW0JY5QDGZV0PPelrH3MrGNR+FNFr+8xX8v/lSnjfe9DRtULjyDrrA6iqV5SK3v71GaFho0e5ppVcjqKl51G1UwiBsLrKHKenKtsrRqD/hNZzrX7RoCyRLPVSf5jVwOOQ0qrVm3sKplHV8B2OsvhbMhkuFFLGZBJAJkNPyoTjuxbKZS7l87akf1KPvAp/w/uL/Kv3VHcrS8UWYVkkjlOK4BjROS5bfwjX5A0GbAY4GPZ2v6rf8Amrq/Fvs/zCpH3pfhK6G+M6u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MTEhUTExMWFRUXFxkYFxgXFxoYGBgdGBoYGB4YGhcYHSggGBomHRcXITEhJSkrLi4uFx8zODMtNygtLisBCgoKDg0OGxAQGi0mICYtLS0tLS8vLTUtLS0tLS0tLS0tLS0tLS0tLS0tLS0tLS0tLS0tLS0tLS0tLS0tLS0tLf/AABEIAMkA+wMBIgACEQEDEQH/xAAcAAACAgMBAQAAAAAAAAAAAAAFBgMEAAIHAQj/xABFEAACAQIEAwUEBwUGBQUBAAABAhEAAwQSITEFQVEGImFxgRMykaEHFEKxwdHwI1JicpIVM4LS4fEWU2OywiQlNEPiF//EABoBAAIDAQEAAAAAAAAAAAAAAAIDAAEEBQb/xAAtEQACAgEEAAUCBgMBAAAAAAAAAQIRAwQSITETIkFRkWFxFDJCgaHBI1LRBf/aAAwDAQACEQMRAD8A7jWVlZUIZXhNe1lQhFh74cSOsa1LQ7g2zjo5ojRTVOgIS3RTZlZWVlCGZWVlZUIZWVlZUIZWVlZUIZWVlZUIZWVlZUIZWVlZUIZWVlZUIZWVlZUIZWVlZUIZWVlZUIZWVlZUIZWVWxlxgJAFB1xl7kwiuXq//VxaaeySf7DYYnJWhhrKHYnjNtDlIYkCYAJ/R8Khw/H7bEiGEGDPIyR+Fb3nxp1YKhJ+gXrKrWcejbH86nt3AdQZo4zjLpgtNdg3gzd68Ojn7zRSgWAH7a6V1ZXgjqDMj7jR2nZOxOF+UysryazMKWNPayq9/G20ZFdgpc5UBMZjvA6mrFQhlZXhNa+0FU2kQ3rKj9qOtY1wDWh8SPuXRJWVC1+KpcaxDixcNoxcynIRB19arxYkoJE1qbg6j40h9he0lzEO+GxLftl7ymAudeYhQO8PmD4Gna3glGpkn+Zo+EwaYmmC7JluA7Ga3rwKBtXtQtGVo7EcifKPzresqEKl7G5d1I8yB+NU8RxwKJKGOs6fGKLGh3FuGe2UKGjUbyRHl1q0+VYE1KnT5/Yj/tVyJW03qr/5Khbi97/kx4kMB6kgUR/s9Ijvf1H86DcesewU3ozWxGdftdAZjaT86Fzce0Rwb9X/AB/wKcIxxvBm00YrGVhqNJBbceIohXOMN2pZJdAirmErJJM7cvP4U68M4qLqISMpdQwHnS4ZlLsYouuAjNYTWmaOdQfWAep1jTxoZZUuC1Ey6pbfQVTItDQiT1iasXrnLb8qo2rqgVxtVihOVtJv3Y2LaRH2pUqPaAAAKZPSNp0+G3TnBQsfxe4MykSRCysQqtE6SZEaSOZPlXVLrAe9rv6g8vGlLtDwS2FDqB+6V+yZ1HciNdoEbmtuogtzkFinxQu2OMXsp+rvGQgDN3j4zOoMip7fbLELPtbIJ/5lrQ+ZQ7/EUNXGAZyFVROy7azoRGjflUNjFe0cIBJJgAcyela9PhjLErQnNOSnwO3Zzj9nEXYVCXJDN3SCIES3KN9ab7FnKImRJI8J5UN7N8IGHtQQM7aufw9KKM9NXkVW2C6fNG9ZWget6JNPooHY/houXrFwn+6ZmA8SjL/5fKr7uAJO1ZcuBRJpX4lxqbq2gfe227x3H3a0vLmUPuFGFhO/j5OmoG8frSoLWOzyZiDB+ZrXguFNvDnOZZixJPPWl4Yge0Y5o3jxiRqOe1Yp7uG32OjC7S9BssXBHKRr+vGvLl4dTB0I5CeflSenEmDLB0kqYGhEc/gNq2xvaNrakwD+6AdD3gDy3iTSXJ9UTaMuJxWQa6nlz8KE8Vxxto5BGgmRzA5HpUePuOUFxSuXTQ76jb5j4Ur8bxh9ldEbqx5/uyPuqY7lJFS6L/YB0v4x75XvICARtJ0Jjy++upVzD6GsKPYm5szsSduRgT6V0+uli9fuJZlZWVG9wCmtpdlEleE1XxOMS2ue46oo5sQB5edB/wDinCNI+sJPLcT8RvQynXRdBu9fVfeMCqV7j2HUEtcgDnlf/LQ7F4206Zhc0GwGUyfI0v8AFAzrCN3xrBAg/CCD61mlqJJ9IJJDMO2OD1/anTfuP/lpP7Z/SHZa09mwjPm7rOwyACdcoOp230pP4g9zUZJWZMDn15N99LOJOhCkgA9ZA335r60xTlLsB/QYuGJ9ZuogLI0gMNjruSOcCYNdBbEFDAMBdFHgNKTPo/4ez57raMgy2ydiW1JB8BH9RpkxeZSA3+9Lqjdp8bUL9xtwmKN9QJOZSCRMZl51bTExmPIExPIR09KVuA4yLgjeDoNz4U14l9hH7oI8KzZeHaYOSNOga1w6sxO7DXoRp8/uoHf40isVMyN6t8XxTCVG3L56+kUp3MGWJOffzrIo7mRRs6gVmD4bRrrQfj1wCyxAOYajkRB5dZmI8ay/xOCdZXUaba855c6HcR4mIYmGBAjnJjbTxAPxpzdukLEbjt+BcZZAnUeqx/3kUS+iTCC9imutJ9kJXpJ035kdPGlzjOKlGBjVZPgc9o/n8af/AKNMWBhLjlEWSJygCZEakAc5+NdTHPZp6+omXOS/odDa8C2SdYqliryowB57cttSYpO4V2kX69bQzlbOgaO6NCY+IAFSdquKob9sSTlzA5RMSOesbx6xWecnOF1yElTGvC3c0kTqFI0gmDr8gKJGelAeE3meXO3TTToojoIrfiHFSusSNgAfeY7AfrYE0uGXwovcHscnwE8VazLDaiQfhS/xzhwbLcT3lIMbbEGI9Kspj2I3Gbp/p+NQPjnaQFmP10is2XUxkuEOhha7Kt3jaC2RIBUsY6zrp6z8aT+D4n2ty74s0HqCx/CjvFGS8uW6pEGARrHjNLWB4c9rFBRrbOuYA/lv+dFjzrJ32Xs2WxtGAItjLrE6cj+vxoRj3UOrEQCdusjcc9F3poDlEUKCZmSBHQ0u3rLuLi5QF1AJGoKnQ/En41b7FXZXs4w25TXIe8o+0P4ehihHHMcLildFGRuXLKw28z8quh3yglG7uslT8uekz6UuYm25Z+42z8j0atGDH5rFTfB0z6OMKiWRlOYDdoK/706s9J3ZK6EsIuohZOp3/X30ZbFsQZkDwH6/Roll2NopRtBO5fHOh+I4iBr8tTPoKXuKccynKATHIA8wZj1yitMLda4uYiBrvv8AnpFBLNKXQahXYsdpuIvfvNJOVSVUcgBptyJjWljiGFuOCEBJ8OXjT5xi1aUG4yDMeesT4jnQnDcSJGWAgMydlAPWKvxmuka45IqFJAnhhvKBDEwOZ39aI4Li7ajvKwI5SQfx23opwVrLqSmRsu+VswqjxZM5hEWRpmzRHrRuNiZYovmPAOx11yc+upgx16VFiOA5wrHRiOWhH+IfdUtm9dskhogxEbaeVe4/HYiJTL8JPzNA3NdCvBl7FrgnGlw6ewvSoVicwEGSdyPteY5UzwHXMCHQ8wZEemxrk13F5rn7QmSYltfSTsKP9n8Q1piUYqn2g5BTp3Y/KpKddmrT5XF7WNbBbDe2VoiF1/iMUc4Vxg3WNt8swSrKdwdpB2pE7ScWUeztqRLEu2uwTSPUk/Ch/DeJNdxFhrcksUDaGBlaWIjbQTHjWbOm5Jh6hxukdL4thyRO8T86TsU5DkTFPOKvLcXQiQIP+tKmL4ZmdjpqaRGaizPCVF7/AIlxfeGVe7vtvE8xVXEdr8VbPfgTr9mPMmPP4VBjuJKrWiqauZaCfd9mSJ6uWGnhvSjx7EM5uAtA9mDknQatJXyEV2/x+TdWyPwYFo41e6XyMn/9Iu7+0BESO6NonkvSiHC+2OLvrnttmXQcgdfCBXIHY+1P8twbae4+g9af/oyuH6teaSAqmPMgR67RWh6pqG7bH4FvTc1ul8nQ7HG7pCguoLKCJdQSNO8AfExpWuM43etk65iATlLHqANBuN/hShxlyl7BXNT71k6zyBA8pj4VZ7M3WbEm3mJWQcpJgb8th8K6eyLx76XVmG5eJs3M6BxC+VtBnPLvH8PMnSPGk67jgSbrToSAf3c2kRtMfrWi/bDHZbDtOoKlfun50m43i2SyuQbxB00JEltoHSvJ6hOcj0WJ7UHUx+sIBruTM1LdYnckdYNAuzN0uCT13oziboAkmP1yFJWFJcmtSN3DZYDA+BH471SwHEHsOwUsCVPdJ0MAwZ855VqnEUmAGB8QR99aYjHIfdA9ooOUkAxp0YHNTdNjUc0WvdCtRzil9mG/7avt9l/RyPuFVcZ2iuopk3BCsZDidPNT5abUmYjFFcbeG+Zkuf1ga/Ktcbj7jMVZ5XIdwC2x0zRMeE167w8bX5Ty+/In+Yv3O1OPJJztHgT6V4O2+MtiGZ9p1PLrNaoo9jqdcoeB0UzPnB+7rQftLd0O3unz1IMeW9cWOtk3spfB0ZaaPdv5GjDdq8dcHcS60iREbeGlWG7ScSUgHDX9RI7p/Kp+wE/VszDQwoPgBJ/Cmq/iJuDlGbXyEetLlr5Rk1tj8FrSxavc/kRLnbnFqYa3dB6FT+VRH6Qr+0P/AEn8qIcZt5zdgiVJgRynkf1vSTcDMxXaDFXDXt/oQS0Kf638jC30hXpiWB6Zdfuo3wTtJcvG2rBj7R/ZmQoAB+0QRJ3ikWxgjIyxM03cJu+yu2gVB1GsnTUjSND69K26bULNJwcFwm+BGfS+DT3PlpchvH8F9jd9toq27bW0VQFBDGRIGmm9LKYcM/7QMySSVUwTpA18OlHO1XGQ6JBMT00npNDeG4oNpG3OuW5eY70cXlpgDh+EvrccEs1uTlnkJ0oyLQGlXMTeA2qgzk0E3YaxKKFriPCi9w6ab1Zs4eAbQ2Ag+B86M3Gygk9I+NQs824A1G3UlvnvSpSdC4qMHuYocUGe6RtpBY9Nfnv8atcKxa4ZT7IEsN2YGfJY5U0YbhwSy7OgLEBVDAHUmBuPGhOO4XbNt3ZEEa6KBqRIUGN5puHURh+mzBmhLJ60QHtmy7EbyYYjU69akHbt/wB2fGTUeCwtp7aZrFsOsB+4uvvd7bXQKag4jh7S3GC2LUafZHQfjWn8dibp4zItLJdTGW9jFw4UNB5xoxHlB3A+Aqu/H8Mok2LRDCQciwfE6a6Vd7WmxcYroWU7AwFkkQfMRpSvhOyGJvwLa5kDbbwGknflE6D0p61eSXaXwWtLj+vyFeF9oMDeuogwtjMTH/x16a65dBln50R7K9orPs+8ntAzFpyxJB097odAOUaVBh+wjYVXvkZmyvlEarKkCOebVR/ioBwXDw1qyJnIoI/ifvn4ZooJ5nK3tXXsOWGMYcN9+/x/Yy8S7QIzkpbAHiSI31AGxPOrHZLiKG8rqojNlLCZkDbXzoFxy2FNxVE5dPFmFTfRxbdMOTcWHF4trMGcp06jQj0pv47K8W2lXQqOixLJut32Gu0fGBe9naAOVkDeEzEEeo08aA3eFPdAEyAeW3mag4gpw+KcknuszCZghzm9O6R8PCmTgfEMN3ArQbgnIdwZbXwBg+elcxxaOpBRaCPDLIS2FHIR60J7QPfj9mMonvNufQUwC3Ekc6G4u8NjtUXA5w3dA3hVkliczMo2LCD61DieGeza6xggZ7iuRqJG0/uxyqwmNAaFU5R061pxPiLskBYzAqvWTpr9/wAauEpKace7ByYouDU+q/oVsTxhM2eVzZVWSjfZECNagPFUMsWBMEQAw5HqKIcZRUt5FAJjUneaocBcfV3cop75tgkTyzE6/wAwruZtTPEuUedwYYZb2hvs/i1uIuZ1UqsENJzLpoY8vlVZ+HWLpuD60qd3TMpjSNJJBnSNRVvs/wAIbEuEspIaAXygBND7xHgreopm7c9mbWD4ZcygNd9pbIukDPrkDAHdVmdPGsOPY25OJsnGaVbir2SxVu0i2faC4QSZEjNHeiD5b+FF34upJOzBidSNNCYpd7O4e19Tt3LiZ2zd4ktJzvkA0PTX1q3xHg2GWAEicuaHfnIk97wA9azTyaXe90H8kWPPSqX8ETXHu3rtpSuX3mctEEgEAdRzPnVC3wds05rcno3OYnUaUIxyqCHBILNLQxAKn2kaeSgelVrHGHUxbdgCZiedXH8Ol07GQjqG+Ghi+qMgBOXXUQQdOulTLeAuW9+7BJA00aSJ667UAPErhWCxy+nyqTC8PW8iu1x1aDsdtY+G1atNqtPge9J30J1Wn1GVbZNUdD4TifaWHyqpTOe65ykE/LXf1oFj8fkMG2R/KVPwg1V7NOLKXg19lJZAhYmSQGkASZOoqPEYuGLM2aPUn/Ss2Rxk3KC4Ongk1BKb5JsXIg9RIneq4xEUMx/aNWjL3jHLzoVcxt1tVj1pfhyfoNlniu2NF7EjL1q3w3CmRccGAZA60j2L19TJuCfADT4zRDD9ob6ypuFgdIZQR91LlpJvpmWeoiw9/aRfEXc393nGUMdAEza/roKFY64HQRz92dyZOsVX/tFisZQY1B56cqo3eMXBAaz4jSZpsdGv9q+5llqGuo2EzddFDgcirfh99L2Nvl3LDnHyAFFcL2iTKQ1v5GD56VovGsP/AMq18f8A80UdLtb5TKWf3izo69lLfsyl058zhjOrLJnlr10pu4Rwz6mt0qS1tyhRSYyiAPvNDOzgN97jkZgBopJAnaSY2gdKZHwzvYNp8ikjKMsso6bwZH4U3A3tthT7EjE9pFw1rLczMGvpMDMQoyMdzsAtJ/0bcNfEY65iHgWrRN1h1ZwwRB4bn/D405XsDZvXrdq7731pSg1gi0C7g8oICilbs5hzbt4tc299Len8OeTPkaZqnTkwMD/xxQP4phrj3ltIO87szHkFBksT0/XOiXt1skYeyczgZrjt7qDqR16LRnGsqB2UANlA/IfEzSBc4gcPbuLCs7kli25jbffc0/T49mKO7sVknuk6GziF4YnC3GUpltRmZ2UFs4OgJgEgAaeNI95bjEXFZEYQZE6Rr+G1A3xxbUhiBrGgUctFGgPKd9K0u8QnYMvjP4Vnnp7bafJqhnrijq/Bu0q3FyOQLgGvRh1H5cq8xbSDrXLLeMMACJGxHdPy5+NEcP2muqBn189D/rWd4ZI2R1MWO1glAZYQegg/EgzVvhaTmumWjRcxmD1/XWljA9pFuslvJ32YKsxEkxv0p8v4E2bIQkFt2jaTyHhWbI9tJ9jrUo8CVxjDF2AG567DxqV8CLOGs25knNcJjfOdD/SBTP2dwFtxfu3UkZWtof3ZU5mAOhIBWOlCuM4tLlzuQFVQq1olllKMYswLHGM20gl2I4scJYYGxfOdswdElYAganfn8aj+kbtAL+BJAcftFUhxBEFWmP1tTZwfEG3hrKa920g0/lFKf0pYjPhknb2nPyrQn6CG7YM7K8SD4RV5pcHhPIfeD6Va4hiyb6n962VPmve++PhSx2XXuuy7KVkDnMztz7oo3jm0kjoVPQ+PnqD51hzQqQ7G7QF4kB7JQWEup59AQPXvk+lVsHwsuvtF0bfTxrfilsXEtHQAd0xG6hTJnqS3wpg7DYNkV7tycub9mCNzoZ8h+tqYoN8IPHkUY2zOC9lHyZsW5UGSEXR4/iJEL6T6URxV61h0yWUUAnWZafOTr5V7xLiXjS1xHGSN61xxRXoJnllLtm2M4y8zHKO6APmOVAcReukkhm9DVm5i6hTEjwpnQuyunEro0LGs9sx61ZLjpWpI5VRRqt0ipFc1qLdTJbqiG2GzTqdKsX8OLgAmCp0P4GtLeUVvbuUMlZE6A+Ls5ee8yOfnVZMDpsKg7S4h0vMPAEeR5fEGobfGmgfszSdkkaNyPpzstihmuIFK5ZGoiYMSOtQ9quJY23dRcNhWuSJz5gEBkiGkiI39akwVt5GUgMdp26+u1GFstA9q4InWNAPMyPL1pmna2oVkuxT4/wAKNnF2MSLpAFwnJz78lgCNxv6AUGwPCGsi4wfMLuIN3VYyiCSo66ECa6QuDRkt5wHybHcExlnxpX7ZcTtnuIwzorSvNZIGo5bGmbHkmk/dAt7YiBxviZzED186W8Zi0YRcWY2POiWNUE/Oh17CCunLkyRBtyzbc6PA6ZYiocRYQCJB9Ks38KBVC4x5UmQ1FV8N0rUWmFT5q9z0poKz3DXCCNII2jSPKKZuEdo3VXW4zPmiMzExE7TPhp4Usrd0rBdpc8cZqmg4zlF2jrPB+L2msi3bknKQRGpJBJ89SaVseVURyza+VLOB4iUaQY5HWJB0I05RRq5iAxn96I/XpWbJi80a6DU6jJj/AIXH5UVWbUKAfQDlS/8ASPjg2FtQZJZjvsBlUfHX4VRTDPbGp3iP0aDdo8faNtbRVmOZmNxVXXQQoJIJAOY7xJo2qfAEXas1+jxf273mY5VEKoaA7EHUjYhQTqebCmzjONzaQIIgRtSpwggWVAUjntznfxOxra9j8oYGdiQfIhTrz98UvLHcg4yp2VMLhi5bSRm0015aTXQ7mZba2+aKAx2E8/mTQLsHaW6ueNFc78zM/KiPaXiIQZV23PiavBF22xmWSaSQGx1/egmLuyDUy3id9zNU75kT1rXRnsqm7pWi3K1vbmog1CyF1XJrZWNUQ/jUtrF8ooSwlbeplaqFu5rVu01CyidRW6mo81ezVENOJcNF1lcRmUaTPIyNBvr4VAuNcifqVtvH2J1+Ap17C2Llx3W2QO6JlQ069Cy6+tNf9gXf+h/Qw+QMT5VfhqS5BcqCWH4jZZ8wvZYGbKVgDwknfwq/i7iNqt4gjK2hUnTxcGJpcw9o30LouGvAe8UlGGk6zqKA2wEN1b1q6crTIPurAIE89iQfKosah+Ujm32dT4ZezWnEiVJ2MxPeE/Gkjtbji6d63lcRmbKBmgHQPuwBnerH0TX8zY9QSUW+FWTOgWJnnOlAu0zugYPcLy7RIiANI8fPwp2GN5E/YrK/LQsXhqSap3nqZ72hoZfv1tkxSKvEb+sUOZ6kxNyTUOes8uxiPGNRsa9Y1GTS2Eeu9alq0dta1BoWESB6cvo64YcZibdsnu25uP4qIEDr3mUeppLU09fRli/ZXbjDSUAnnBO3yHwpGdtY20NxR3TSOg9veEL9XYge6J9BrXJ8awJGk6b/AK2FdK41xpgCjHMrA61yi8x8TvoTEx18N9Kx6K9rRo1a5TL31vKI5RA8fLoKrtcFwqpMEyo+EwPVR8aH2sSxJkBQeevoBG1Guz/CLjgYpCAtpyCAAxlVD7FlABkDededbJcIyJDR2fX6phAjRmBefMu3z0pY4tii7b86mx3F2uAE6eHT9fjQzPNOguAWyVHi4B4VBi3OVUHKWbwnYfD760svmuidufkNTUT4p7hdoy29Y6t0oiiO6RJioWNS3e7A5xrUDGqLNwa2t71CGrYNQll+29WbVyqKtpU1pqEoIK01vmqC2akBk0JBz+j7iK2WvFjBYKFHWMxP3impuO5tQRB/gJ89ZHPwriWPds2m3KoTjrn7z/1GrWRLgrZZ33A4dsPbF82FtgjUW1ZLnkUSJ9ZqP2HtbjXvZYmy0wcoB0G2ZCGB56nrHKnHAq0wdRG42086hYOGI6Hfb7qYC7oS/olt5b/ElJ7wxE6iGIOxPTnpFA+3hbOZIMMwEeDnQ6DUU6dm+Hta4njm1y3bdi56/tEPzU/Gg/0h4MBUcZYZ3EqANTr3oGp03puF1koHJzBP2OY3H0NB8RconjXiVoRiKfIGJXuGaimsetC1IbGJHrtUBNbO1QsaBhI9YzXi/wCla5o869soZ0mfCqLJVWnPs1hjaUlhDNy6AbCifZXsy12+ltltBSgm+uVhmyZvswN+4QNQetOz/Rrenu3bfmc33RSctyVDsT2uxE4riGyz0gDff09fhXqcJwd5QTeZbh0I0jbTfaK6Qfo4lFBuqSNT3dJ851+FVbv0aGDBQ+Uilxw0qToHLklJ3QiXuw6ExaxVu5vClNtN5k61b4dwi7g8Pctu9p7V24neUs2XMrqxgDfS3Eab1b4r2EuWnXMCikhS6nSCY1il3iF65hkCXfa5dshZlOYklSVO8a6abVHCXTdgpgPAcGu5iGaSx7qgF7lwAxKW11A8TAHOjuM7Jraw/tjcKsdrRKsZ6Suk76Cdt6qLxPELaC2QiqdXgQ907d9gZj+EECorXEWgi5ZlogPnMKI2ybGSCeWrUcVNNclNpizjWYGAYDGDHPrVnh9sBSNhz+6a8xtqDaJ5lvxH4VuUrSuwX0QYphmMa/7VXLVPikhjzFV28qFloya3DVFn8DUiXBQsIsWLlWrVVrTCpbb8hVAl1XqUNA86r2/HYb1Hib+h+HlP+lAyGYjDzPeOpnqKpnCvydflUyXmj96P9+UxW/1gDcR56H4UmpIJM+scMwdFMQCAYHjW14qoLMQABqar8GabFv8Alq2yzIIkVo9S1yiF8sF1gkiJHMbjXpr86Re2GJ9rhrtm4oVg8o0idDAMbg7cqdcdiCpGXWJzDoCND8QPnS3YwlvGHGWW7txcqklVkZ7YKspIJjbaPdosbqVi8nKpHDMQSSSfeGjDy50PvmjHE7TLccOIuW2K3B4gxPlpHwoXjFB1FbJCUDnqBzU1yoHNIY1EbVGRXpatSaAI2FX+D2DcupbXdm89BqfkDQ4Cun/QZwyzdxd32q5iLJKA7DvKCfPUR61CMFYBsQV99XUEgC8qxP8ACXkfA0XwvGsRbcDIob/pXHQnyFt4+VOH0a9mrV3DXlcsGt4m7b0PIZY0PnWY3sf/AO4C0pBQ2CwLLzzEcufj41XAPmBeG7Y4obXnXwch/mVmjvDu12LIgezuaadfPQ/hUPF+yNy1adtSAOTk8xyJocnZS7kVsjagHVSdxO4NTbZe+uxlxXaC+wi9g1dZDQCN1JYGHy6g5fga5x2mvHF4whk9kEtAlcsxogJhZnW4x5mmzgXDL/1lLYvOqqM11QWEAcpPXb1PSgfEMe9riWKu2wJMqO7mAEgenuig2u6JvtCbh8RbsveEBx7Nkt5tCCXTvwftZQw8M1GOJ4ezbwVkBs+JuOTcOYkIuVSLe+UmGUk7zI8KtcR7QB3/APUW0eNIIgfEiqOO9k94G1aW1bADZF2mBJ9TFXFO+UVaYvdorPdWPsRVC3fkA9aLY5sxIPOgNvuMUOx2pha6LGJbU1Umrl5dTVZ0qmWiM16orzLW6+dCWSpbPlVrDpVe3rVwEARzoWUe3H5Cp8HYsswW5cCjKxOo7p0yyDvOunjyrTA4c3HCqJLEAeZ0q9xHshiA0mzMwO66zyGxI8KFptcFbkuyZOy4Yg27mZTHPSDsWUfZO2mvhrWDhNxdFEjkQmkeca0GxXZ+8m9q8viEJHxUGqlxXnvX7k85Zp+ZoGpe5apn1vw7EG5bDZckzA8NgaFdpe0C2FKqZuHSBqR/rVLivavIt0BYZWKJtOmkx1mYqh2S4Qbzm/e1g6Dp+Zpkglygl2S4ddyvevMS10DQnYDaveM4drF1MZbUwiBMQBHftTMxvmtklvIsKZorVdRr61cXRbVnBPpBs/8ArLzrE5s3gyuAwPiCp++ky+0ajVT8vCuidvOGrbb9m+bJop3GSWhJ5hdFrneI0OZRpzH4Vs9EZU7bB16qz1cv2QdVqi4HWlSGo0Y1qTXpI860OtAEbK1NPYbtFcwd/wBpajMylO8JHejl4EA+lKyCiPCyBcQnkQT5A61aLZ0v6Nu1r28SQzdy8zM4jdiCZHjMU6Y7traGMS4qsUVCjTodTP5VP2f7E8Pe3bxOGVkzrmWWz5Z0Ihp1Go9KG9ovo5v3b7XbV23DZdGlTIAB2BHKd+dS43yVTHHjnF7IwzMXHfTuidTInb1q3wHHpesoynYAEdCBXMuNdnsXbsr+yuOytBKw4K5QBop6jpzo59HlnEpmNwMiaGDoTE8uW9U4x2kvmx4uWFzEwAzwCeZApbsdm8O1/Es40lecRMnel7tx2jb24S2xHs9THU7fAffVE9orrXL06ybbnTSVVtI9flVxhxYMmn6FDEcNVjiWzIBZPdWTmeSdusAUq4xSO94j5CKN8MxC+1uM4JLWrgEDdmEa9AAWPmBQfHPpHjUZUUL90kTOomquMs5xI3FEsQQQaHTFUEVUuzofeHzrwtW+KshtRoapM5HvfEfjQ2ETE1shqJVJ2M1Klg86ossW7gqUMTtUdpAKsWbqg6a1RQd4TwbEXELWGtq40BdipBjdY5id6O3sRxVTNzD+0TOzRbuKYBVYC5hPddcw/mI2ilC2HmVvZD0zR8BNXrXE8da926SOp1pfm9AeApjO12IEq9i9akjvG2TlXJBIIkSHE7ahvClTEcPvX2N052LaztPKYjwpg/42xi6OoceK0RwXay4iBciGJ1ClhqSdCBB3qnKXqRJLoccfetviLlxlcDMSEdbinUzyQw3nRjs5x1ranNad5Ons7bnTkNtYFMnC/wD5WJ87f/bRinur6LinXYt3e0V0+5hin8V5soH+FZb5UVsMtxArlHJAzBdpHQEzHga14tt+vGl67+NHGKkuOAJScXT5Av0ooBctwNMkEDoCdvL8K5DxOwUaRt8jXWO33/1/y/ia5rxTb41oivIhTfmYuXeo25iqz61aXc+Rqod6UxqIXXwrTSpmqI0DDPJq1hmg1UNWLHvCoiz6M+hzirXcIbTD+5MKfBpMHxBn0NP9cz+hD+4veaf+VdJve6fI0GT8xcegZdc37mRTFtPfI5n90VI0EhF0B005KN/141H2f/um/nb8K94d/ef4PxFAUjTF9mMJcYs1lcx3YSD56c6Q8R2YuNexZsz3WVQOZBDc/CPnXVKDcJ/vsV/Mv3GmRk6ZUoq0cjwzOxuqcsW0JY5QDGZV0PPelrH3MrGNR+FNFr+8xX8v/lSnjfe9DRtULjyDrrA6iqV5SK3v71GaFho0e5ppVcjqKl51G1UwiBsLrKHKenKtsrRqD/hNZzrX7RoCyRLPVSf5jVwOOQ0qrVm3sKplHV8B2OsvhbMhkuFFLGZBJAJkNPyoTjuxbKZS7l87akf1KPvAp/w/uL/Kv3VHcrS8UWYVkkjlOK4BjROS5bfwjX5A0GbAY4GPZ2v6rf8Amrq/Fvs/zCpH3pfhK6G+M6uj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737" y="3958482"/>
            <a:ext cx="2390775" cy="1914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3458" name="Picture 2" descr="http://i.istockimg.com/file_thumbview_approve/56356268/5/stock-photo-56356268-two-sided-u-arrow-symbo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72" y="3709801"/>
            <a:ext cx="1811099" cy="10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2888" y="5291968"/>
            <a:ext cx="3876318" cy="12311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425825" algn="dec"/>
              </a:tabLst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Genotype (EPD):</a:t>
            </a:r>
          </a:p>
          <a:p>
            <a:pPr marL="227013" indent="-227013">
              <a:buFont typeface="Arial" panose="020B0604020202020204" pitchFamily="34" charset="0"/>
              <a:buChar char="●"/>
              <a:tabLst>
                <a:tab pos="3032125" algn="dec"/>
              </a:tabLs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Milk yield (220 day): 	+86.5 kg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227013" indent="-227013">
              <a:buFont typeface="Arial" panose="020B0604020202020204" pitchFamily="34" charset="0"/>
              <a:buChar char="●"/>
              <a:tabLst>
                <a:tab pos="3032125" algn="dec"/>
              </a:tabLs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Fat % in milk:	-0.09 %</a:t>
            </a:r>
          </a:p>
          <a:p>
            <a:pPr marL="227013" indent="-227013">
              <a:buFont typeface="Arial" panose="020B0604020202020204" pitchFamily="34" charset="0"/>
              <a:buChar char="●"/>
              <a:tabLst>
                <a:tab pos="3032125" algn="dec"/>
              </a:tabLs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Protein % in milk:	</a:t>
            </a:r>
            <a:r>
              <a:rPr lang="en-US" dirty="0" smtClean="0">
                <a:latin typeface="+mj-lt"/>
              </a:rPr>
              <a:t>+0.00 %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60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value (BV)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257675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Reflects </a:t>
            </a:r>
            <a:r>
              <a:rPr lang="en-US" sz="2800" dirty="0"/>
              <a:t>the value of the genes </a:t>
            </a:r>
            <a:r>
              <a:rPr lang="en-US" sz="2800" dirty="0" smtClean="0"/>
              <a:t>(or alleles) inherited </a:t>
            </a:r>
            <a:r>
              <a:rPr lang="en-US" sz="2800" dirty="0"/>
              <a:t>from parents for a trait </a:t>
            </a:r>
            <a:r>
              <a:rPr lang="en-US" sz="2800" dirty="0" smtClean="0"/>
              <a:t>of interest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If alleles confer, on average, higher merit, the animal’s breeding value will be higher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The opposite also holds true </a:t>
            </a:r>
          </a:p>
        </p:txBody>
      </p:sp>
    </p:spTree>
    <p:extLst>
      <p:ext uri="{BB962C8B-B14F-4D97-AF65-F5344CB8AC3E}">
        <p14:creationId xmlns:p14="http://schemas.microsoft.com/office/powerpoint/2010/main" val="20582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breeding value (EBV)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257675"/>
          </a:xfrm>
        </p:spPr>
        <p:txBody>
          <a:bodyPr>
            <a:noAutofit/>
          </a:bodyPr>
          <a:lstStyle/>
          <a:p>
            <a:r>
              <a:rPr lang="en-US" sz="2800" dirty="0" smtClean="0"/>
              <a:t>Unfortunately, we cannot directly ‘see’ an animal’s breeding value for most economically important traits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E.g. milk yield, percentage fat in the milk, percentage protein in the milk, somatic cell score, litter size</a:t>
            </a:r>
          </a:p>
          <a:p>
            <a:r>
              <a:rPr lang="en-US" sz="2800" dirty="0" smtClean="0"/>
              <a:t>Therefore we have to estimate it</a:t>
            </a:r>
          </a:p>
        </p:txBody>
      </p:sp>
    </p:spTree>
    <p:extLst>
      <p:ext uri="{BB962C8B-B14F-4D97-AF65-F5344CB8AC3E}">
        <p14:creationId xmlns:p14="http://schemas.microsoft.com/office/powerpoint/2010/main" val="31373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 (h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257675"/>
          </a:xfrm>
        </p:spPr>
        <p:txBody>
          <a:bodyPr>
            <a:noAutofit/>
          </a:bodyPr>
          <a:lstStyle/>
          <a:p>
            <a:r>
              <a:rPr lang="en-US" sz="2800" dirty="0"/>
              <a:t>Heritability 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The degree to which offspring resemble their parent’s performance for some trait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Proportion of animals’ performance for a trait that is due to breeding value for that trait</a:t>
            </a:r>
          </a:p>
          <a:p>
            <a:r>
              <a:rPr lang="en-US" sz="2800" dirty="0" smtClean="0"/>
              <a:t>Our estimate of breeding value improves for traits that are more heritable</a:t>
            </a:r>
          </a:p>
        </p:txBody>
      </p:sp>
    </p:spTree>
    <p:extLst>
      <p:ext uri="{BB962C8B-B14F-4D97-AF65-F5344CB8AC3E}">
        <p14:creationId xmlns:p14="http://schemas.microsoft.com/office/powerpoint/2010/main" val="11241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Heritability (h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Spooner Agricultural Research </a:t>
            </a:r>
            <a:r>
              <a:rPr lang="en-US" sz="2800" dirty="0" smtClean="0"/>
              <a:t>Center </a:t>
            </a:r>
            <a:r>
              <a:rPr lang="en-US" sz="2400" dirty="0" smtClean="0"/>
              <a:t>(Murphy </a:t>
            </a:r>
            <a:r>
              <a:rPr lang="en-US" sz="2400" dirty="0"/>
              <a:t>et al., 2017)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15" y="3344852"/>
            <a:ext cx="3826639" cy="2220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1" y="4168838"/>
            <a:ext cx="3051019" cy="2031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0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sing the numbers:  how performance recording contributes to genetic gain and economic opportunities in sheep dairy&quot;/&gt;&lt;property id=&quot;20307&quot; value=&quot;257&quot;/&gt;&lt;/object&gt;&lt;object type=&quot;3&quot; unique_id=&quot;107380&quot;&gt;&lt;property id=&quot;20148&quot; value=&quot;5&quot;/&gt;&lt;property id=&quot;20300&quot; value=&quot;Slide 5 - &amp;quot;Parsing out the genetics&amp;quot;&quot;/&gt;&lt;property id=&quot;20307&quot; value=&quot;262&quot;/&gt;&lt;/object&gt;&lt;object type=&quot;3&quot; unique_id=&quot;107423&quot;&gt;&lt;property id=&quot;20148&quot; value=&quot;5&quot;/&gt;&lt;property id=&quot;20300&quot; value=&quot;Slide 7 - &amp;quot;Estimated breeding value (EBV)&amp;quot;&quot;/&gt;&lt;property id=&quot;20307&quot; value=&quot;265&quot;/&gt;&lt;/object&gt;&lt;object type=&quot;3&quot; unique_id=&quot;107542&quot;&gt;&lt;property id=&quot;20148&quot; value=&quot;5&quot;/&gt;&lt;property id=&quot;20300&quot; value=&quot;Slide 39 - &amp;quot;Thank you!&amp;quot;&quot;/&gt;&lt;property id=&quot;20307&quot; value=&quot;273&quot;/&gt;&lt;/object&gt;&lt;object type=&quot;3&quot; unique_id=&quot;109618&quot;&gt;&lt;property id=&quot;20148&quot; value=&quot;5&quot;/&gt;&lt;property id=&quot;20300&quot; value=&quot;Slide 14 - &amp;quot;What do these EBV mean? &amp;quot;&quot;/&gt;&lt;property id=&quot;20307&quot; value=&quot;297&quot;/&gt;&lt;/object&gt;&lt;object type=&quot;3&quot; unique_id=&quot;109663&quot;&gt;&lt;property id=&quot;20148&quot; value=&quot;5&quot;/&gt;&lt;property id=&quot;20300&quot; value=&quot;Slide 2 - &amp;quot;Today’s talk&amp;quot;&quot;/&gt;&lt;property id=&quot;20307&quot; value=&quot;298&quot;/&gt;&lt;/object&gt;&lt;object type=&quot;3&quot; unique_id=&quot;109664&quot;&gt;&lt;property id=&quot;20148&quot; value=&quot;5&quot;/&gt;&lt;property id=&quot;20300&quot; value=&quot;Slide 3 - &amp;quot;Introduction&amp;quot;&quot;/&gt;&lt;property id=&quot;20307&quot; value=&quot;299&quot;/&gt;&lt;/object&gt;&lt;object type=&quot;3&quot; unique_id=&quot;110287&quot;&gt;&lt;property id=&quot;20148&quot; value=&quot;5&quot;/&gt;&lt;property id=&quot;20300&quot; value=&quot;Slide 4 - &amp;quot;Improvement in milk yield (French Lacaune)&amp;quot;&quot;/&gt;&lt;property id=&quot;20307&quot; value=&quot;300&quot;/&gt;&lt;/object&gt;&lt;object type=&quot;3&quot; unique_id=&quot;110344&quot;&gt;&lt;property id=&quot;20148&quot; value=&quot;5&quot;/&gt;&lt;property id=&quot;20300&quot; value=&quot;Slide 6 - &amp;quot;Breeding value (BV)&amp;quot;&quot;/&gt;&lt;property id=&quot;20307&quot; value=&quot;301&quot;/&gt;&lt;/object&gt;&lt;object type=&quot;3&quot; unique_id=&quot;110345&quot;&gt;&lt;property id=&quot;20148&quot; value=&quot;5&quot;/&gt;&lt;property id=&quot;20300&quot; value=&quot;Slide 8 - &amp;quot;Heritability (h2)&amp;quot;&quot;/&gt;&lt;property id=&quot;20307&quot; value=&quot;302&quot;/&gt;&lt;/object&gt;&lt;object type=&quot;3&quot; unique_id=&quot;110504&quot;&gt;&lt;property id=&quot;20148&quot; value=&quot;5&quot;/&gt;&lt;property id=&quot;20300&quot; value=&quot;Slide 9 - &amp;quot;Heritability (h2)&amp;quot;&quot;/&gt;&lt;property id=&quot;20307&quot; value=&quot;304&quot;/&gt;&lt;/object&gt;&lt;object type=&quot;3&quot; unique_id=&quot;110505&quot;&gt;&lt;property id=&quot;20148&quot; value=&quot;5&quot;/&gt;&lt;property id=&quot;20300&quot; value=&quot;Slide 10 - &amp;quot;Heritability (h2)&amp;quot;&quot;/&gt;&lt;property id=&quot;20307&quot; value=&quot;305&quot;/&gt;&lt;/object&gt;&lt;object type=&quot;3&quot; unique_id=&quot;110629&quot;&gt;&lt;property id=&quot;20148&quot; value=&quot;5&quot;/&gt;&lt;property id=&quot;20300&quot; value=&quot;Slide 11 - &amp;quot;Estimating a breeding value&amp;quot;&quot;/&gt;&lt;property id=&quot;20307&quot; value=&quot;306&quot;/&gt;&lt;/object&gt;&lt;object type=&quot;3&quot; unique_id=&quot;110723&quot;&gt;&lt;property id=&quot;20148&quot; value=&quot;5&quot;/&gt;&lt;property id=&quot;20300&quot; value=&quot;Slide 12 - &amp;quot;Estimating a breeding value&amp;quot;&quot;/&gt;&lt;property id=&quot;20307&quot; value=&quot;307&quot;/&gt;&lt;/object&gt;&lt;object type=&quot;3&quot; unique_id=&quot;110724&quot;&gt;&lt;property id=&quot;20148&quot; value=&quot;5&quot;/&gt;&lt;property id=&quot;20300&quot; value=&quot;Slide 13 - &amp;quot;Estimating a breeding value&amp;quot;&quot;/&gt;&lt;property id=&quot;20307&quot; value=&quot;309&quot;/&gt;&lt;/object&gt;&lt;object type=&quot;3&quot; unique_id=&quot;110810&quot;&gt;&lt;property id=&quot;20148&quot; value=&quot;5&quot;/&gt;&lt;property id=&quot;20300&quot; value=&quot;Slide 15 - &amp;quot;Genetic correlation&amp;quot;&quot;/&gt;&lt;property id=&quot;20307&quot; value=&quot;310&quot;/&gt;&lt;/object&gt;&lt;object type=&quot;3&quot; unique_id=&quot;110987&quot;&gt;&lt;property id=&quot;20148&quot; value=&quot;5&quot;/&gt;&lt;property id=&quot;20300&quot; value=&quot;Slide 16 - &amp;quot;Genetic correlation&amp;quot;&quot;/&gt;&lt;property id=&quot;20307&quot; value=&quot;311&quot;/&gt;&lt;/object&gt;&lt;object type=&quot;3&quot; unique_id=&quot;110988&quot;&gt;&lt;property id=&quot;20148&quot; value=&quot;5&quot;/&gt;&lt;property id=&quot;20300&quot; value=&quot;Slide 17 - &amp;quot;Genetic correlation&amp;quot;&quot;/&gt;&lt;property id=&quot;20307&quot; value=&quot;312&quot;/&gt;&lt;/object&gt;&lt;object type=&quot;3&quot; unique_id=&quot;111055&quot;&gt;&lt;property id=&quot;20148&quot; value=&quot;5&quot;/&gt;&lt;property id=&quot;20300&quot; value=&quot;Slide 19 - &amp;quot;A better methodology: Best Linear Unbiased Prediction (BLUP)&amp;quot;&quot;/&gt;&lt;property id=&quot;20307&quot; value=&quot;313&quot;/&gt;&lt;/object&gt;&lt;object type=&quot;3&quot; unique_id=&quot;111729&quot;&gt;&lt;property id=&quot;20148&quot; value=&quot;5&quot;/&gt;&lt;property id=&quot;20300&quot; value=&quot;Slide 18 - &amp;quot;But can we do better?&amp;quot;&quot;/&gt;&lt;property id=&quot;20307&quot; value=&quot;314&quot;/&gt;&lt;/object&gt;&lt;object type=&quot;3&quot; unique_id=&quot;111730&quot;&gt;&lt;property id=&quot;20148&quot; value=&quot;5&quot;/&gt;&lt;property id=&quot;20300&quot; value=&quot;Slide 20 - &amp;quot;A better methodology: Best Linear Unbiased Prediction (BLUP)&amp;quot;&quot;/&gt;&lt;property id=&quot;20307&quot; value=&quot;316&quot;/&gt;&lt;/object&gt;&lt;object type=&quot;3&quot; unique_id=&quot;111731&quot;&gt;&lt;property id=&quot;20148&quot; value=&quot;5&quot;/&gt;&lt;property id=&quot;20300&quot; value=&quot;Slide 24 - &amp;quot;A better methodology: Best Linear Unbiased Prediction (BLUP)&amp;quot;&quot;/&gt;&lt;property id=&quot;20307&quot; value=&quot;315&quot;/&gt;&lt;/object&gt;&lt;object type=&quot;3&quot; unique_id=&quot;111904&quot;&gt;&lt;property id=&quot;20148&quot; value=&quot;5&quot;/&gt;&lt;property id=&quot;20300&quot; value=&quot;Slide 21 - &amp;quot;Importation of Lacaune semen&amp;quot;&quot;/&gt;&lt;property id=&quot;20307&quot; value=&quot;317&quot;/&gt;&lt;/object&gt;&lt;object type=&quot;3&quot; unique_id=&quot;112283&quot;&gt;&lt;property id=&quot;20148&quot; value=&quot;5&quot;/&gt;&lt;property id=&quot;20300&quot; value=&quot;Slide 22 - &amp;quot;Importation of Lacaune semen&amp;quot;&quot;/&gt;&lt;property id=&quot;20307&quot; value=&quot;318&quot;/&gt;&lt;/object&gt;&lt;object type=&quot;3&quot; unique_id=&quot;112452&quot;&gt;&lt;property id=&quot;20148&quot; value=&quot;5&quot;/&gt;&lt;property id=&quot;20300&quot; value=&quot;Slide 23 - &amp;quot;Importation of Lacaune semen&amp;quot;&quot;/&gt;&lt;property id=&quot;20307&quot; value=&quot;319&quot;/&gt;&lt;/object&gt;&lt;object type=&quot;3&quot; unique_id=&quot;112627&quot;&gt;&lt;property id=&quot;20148&quot; value=&quot;5&quot;/&gt;&lt;property id=&quot;20300&quot; value=&quot;Slide 25 - &amp;quot;GenOvis&amp;quot;&quot;/&gt;&lt;property id=&quot;20307&quot; value=&quot;321&quot;/&gt;&lt;/object&gt;&lt;object type=&quot;3&quot; unique_id=&quot;112628&quot;&gt;&lt;property id=&quot;20148&quot; value=&quot;5&quot;/&gt;&lt;property id=&quot;20300&quot; value=&quot;Slide 26 - &amp;quot;GenOvis&amp;quot;&quot;/&gt;&lt;property id=&quot;20307&quot; value=&quot;323&quot;/&gt;&lt;/object&gt;&lt;object type=&quot;3&quot; unique_id=&quot;112629&quot;&gt;&lt;property id=&quot;20148&quot; value=&quot;5&quot;/&gt;&lt;property id=&quot;20300&quot; value=&quot;Slide 38 - &amp;quot;Setting future priorities&amp;quot;&quot;/&gt;&lt;property id=&quot;20307&quot; value=&quot;320&quot;/&gt;&lt;/object&gt;&lt;object type=&quot;3&quot; unique_id=&quot;112812&quot;&gt;&lt;property id=&quot;20148&quot; value=&quot;5&quot;/&gt;&lt;property id=&quot;20300&quot; value=&quot;Slide 27 - &amp;quot;Accuracy&amp;quot;&quot;/&gt;&lt;property id=&quot;20307&quot; value=&quot;325&quot;/&gt;&lt;/object&gt;&lt;object type=&quot;3&quot; unique_id=&quot;112813&quot;&gt;&lt;property id=&quot;20148&quot; value=&quot;5&quot;/&gt;&lt;property id=&quot;20300&quot; value=&quot;Slide 28 - &amp;quot;GenOvis&amp;quot;&quot;/&gt;&lt;property id=&quot;20307&quot; value=&quot;324&quot;/&gt;&lt;/object&gt;&lt;object type=&quot;3&quot; unique_id=&quot;112814&quot;&gt;&lt;property id=&quot;20148&quot; value=&quot;5&quot;/&gt;&lt;property id=&quot;20300&quot; value=&quot;Slide 29 - &amp;quot;Percentile ranking&amp;quot;&quot;/&gt;&lt;property id=&quot;20307&quot; value=&quot;326&quot;/&gt;&lt;/object&gt;&lt;object type=&quot;3&quot; unique_id=&quot;112815&quot;&gt;&lt;property id=&quot;20148&quot; value=&quot;5&quot;/&gt;&lt;property id=&quot;20300&quot; value=&quot;Slide 30 - &amp;quot;GenOvis&amp;quot;&quot;/&gt;&lt;property id=&quot;20307&quot; value=&quot;327&quot;/&gt;&lt;/object&gt;&lt;object type=&quot;3&quot; unique_id=&quot;112952&quot;&gt;&lt;property id=&quot;20148&quot; value=&quot;5&quot;/&gt;&lt;property id=&quot;20300&quot; value=&quot;Slide 31 - &amp;quot;Making genetic change&amp;quot;&quot;/&gt;&lt;property id=&quot;20307&quot; value=&quot;328&quot;/&gt;&lt;/object&gt;&lt;object type=&quot;3&quot; unique_id=&quot;112953&quot;&gt;&lt;property id=&quot;20148&quot; value=&quot;5&quot;/&gt;&lt;property id=&quot;20300&quot; value=&quot;Slide 36 - &amp;quot;Setting future priorities&amp;quot;&quot;/&gt;&lt;property id=&quot;20307&quot; value=&quot;329&quot;/&gt;&lt;/object&gt;&lt;object type=&quot;3&quot; unique_id=&quot;113477&quot;&gt;&lt;property id=&quot;20148&quot; value=&quot;5&quot;/&gt;&lt;property id=&quot;20300&quot; value=&quot;Slide 32 - &amp;quot;Making genetic change&amp;quot;&quot;/&gt;&lt;property id=&quot;20307&quot; value=&quot;332&quot;/&gt;&lt;/object&gt;&lt;object type=&quot;3&quot; unique_id=&quot;113478&quot;&gt;&lt;property id=&quot;20148&quot; value=&quot;5&quot;/&gt;&lt;property id=&quot;20300&quot; value=&quot;Slide 33 - &amp;quot;Making genetic change&amp;quot;&quot;/&gt;&lt;property id=&quot;20307&quot; value=&quot;333&quot;/&gt;&lt;/object&gt;&lt;object type=&quot;3&quot; unique_id=&quot;113479&quot;&gt;&lt;property id=&quot;20148&quot; value=&quot;5&quot;/&gt;&lt;property id=&quot;20300&quot; value=&quot;Slide 34 - &amp;quot;Making genetic change&amp;quot;&quot;/&gt;&lt;property id=&quot;20307&quot; value=&quot;334&quot;/&gt;&lt;/object&gt;&lt;object type=&quot;3&quot; unique_id=&quot;113480&quot;&gt;&lt;property id=&quot;20148&quot; value=&quot;5&quot;/&gt;&lt;property id=&quot;20300&quot; value=&quot;Slide 35 - &amp;quot;Making genetic change&amp;quot;&quot;/&gt;&lt;property id=&quot;20307&quot; value=&quot;335&quot;/&gt;&lt;/object&gt;&lt;object type=&quot;3&quot; unique_id=&quot;113602&quot;&gt;&lt;property id=&quot;20148&quot; value=&quot;5&quot;/&gt;&lt;property id=&quot;20300&quot; value=&quot;Slide 37 - &amp;quot;Setting future priorities&amp;quot;&quot;/&gt;&lt;property id=&quot;20307&quot; value=&quot;33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1938</TotalTime>
  <Words>1683</Words>
  <Application>Microsoft Office PowerPoint</Application>
  <PresentationFormat>On-screen Show (4:3)</PresentationFormat>
  <Paragraphs>392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Century Gothic</vt:lpstr>
      <vt:lpstr>Wingdings</vt:lpstr>
      <vt:lpstr>Wingdings 3</vt:lpstr>
      <vt:lpstr>Wisp</vt:lpstr>
      <vt:lpstr>Using the numbers:  how performance recording contributes to genetic gain and economic opportunities in sheep dairying</vt:lpstr>
      <vt:lpstr>Today’s talk</vt:lpstr>
      <vt:lpstr>Introduction</vt:lpstr>
      <vt:lpstr>Improvement in milk yield (French Lacaune)</vt:lpstr>
      <vt:lpstr>Parsing out the genetics</vt:lpstr>
      <vt:lpstr>Breeding value (BV)</vt:lpstr>
      <vt:lpstr>Estimated breeding value (EBV)</vt:lpstr>
      <vt:lpstr>Heritability (h2)</vt:lpstr>
      <vt:lpstr>Heritability (h2)</vt:lpstr>
      <vt:lpstr>Heritability (h2)</vt:lpstr>
      <vt:lpstr>Estimating a breeding value</vt:lpstr>
      <vt:lpstr>Estimating a breeding value</vt:lpstr>
      <vt:lpstr>Estimating a breeding value</vt:lpstr>
      <vt:lpstr>What do these EBV mean? </vt:lpstr>
      <vt:lpstr>Genetic correlation</vt:lpstr>
      <vt:lpstr>Genetic correlation</vt:lpstr>
      <vt:lpstr>Genetic correlation</vt:lpstr>
      <vt:lpstr>But can we do better?</vt:lpstr>
      <vt:lpstr>A better methodology: Best Linear Unbiased Prediction (BLUP)</vt:lpstr>
      <vt:lpstr>A better methodology: Best Linear Unbiased Prediction (BLUP)</vt:lpstr>
      <vt:lpstr>Importation of Lacaune semen</vt:lpstr>
      <vt:lpstr>Importation of Lacaune semen</vt:lpstr>
      <vt:lpstr>Importation of Lacaune semen</vt:lpstr>
      <vt:lpstr>A better methodology: Best Linear Unbiased Prediction (BLUP)</vt:lpstr>
      <vt:lpstr>GenOvis</vt:lpstr>
      <vt:lpstr>GenOvis</vt:lpstr>
      <vt:lpstr>Accuracy</vt:lpstr>
      <vt:lpstr>GenOvis</vt:lpstr>
      <vt:lpstr>Percentile ranking</vt:lpstr>
      <vt:lpstr>GenOvis</vt:lpstr>
      <vt:lpstr>Making genetic change</vt:lpstr>
      <vt:lpstr>Making genetic change</vt:lpstr>
      <vt:lpstr>Making genetic change</vt:lpstr>
      <vt:lpstr>Making genetic change</vt:lpstr>
      <vt:lpstr>Making genetic change</vt:lpstr>
      <vt:lpstr>Setting future priorities</vt:lpstr>
      <vt:lpstr>Setting future priorities</vt:lpstr>
      <vt:lpstr>Setting future priorities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 2018 Convention Genetic Stakeholders Committee</dc:title>
  <dc:creator>Ron Lewis</dc:creator>
  <cp:lastModifiedBy>Ronald Lewis</cp:lastModifiedBy>
  <cp:revision>203</cp:revision>
  <dcterms:created xsi:type="dcterms:W3CDTF">2018-01-27T15:26:47Z</dcterms:created>
  <dcterms:modified xsi:type="dcterms:W3CDTF">2018-12-06T01:23:49Z</dcterms:modified>
</cp:coreProperties>
</file>