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1.xml" ContentType="application/vnd.openxmlformats-officedocument.drawingml.chart+xml"/>
  <Override PartName="/ppt/notesSlides/notesSlide41.xml" ContentType="application/vnd.openxmlformats-officedocument.presentationml.notesSlide+xml"/>
  <Override PartName="/ppt/charts/chart2.xml" ContentType="application/vnd.openxmlformats-officedocument.drawingml.chart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324" r:id="rId4"/>
    <p:sldId id="305" r:id="rId5"/>
    <p:sldId id="320" r:id="rId6"/>
    <p:sldId id="369" r:id="rId7"/>
    <p:sldId id="342" r:id="rId8"/>
    <p:sldId id="365" r:id="rId9"/>
    <p:sldId id="323" r:id="rId10"/>
    <p:sldId id="359" r:id="rId11"/>
    <p:sldId id="358" r:id="rId12"/>
    <p:sldId id="344" r:id="rId13"/>
    <p:sldId id="367" r:id="rId14"/>
    <p:sldId id="346" r:id="rId15"/>
    <p:sldId id="262" r:id="rId16"/>
    <p:sldId id="360" r:id="rId17"/>
    <p:sldId id="301" r:id="rId18"/>
    <p:sldId id="340" r:id="rId19"/>
    <p:sldId id="374" r:id="rId20"/>
    <p:sldId id="325" r:id="rId21"/>
    <p:sldId id="372" r:id="rId22"/>
    <p:sldId id="341" r:id="rId23"/>
    <p:sldId id="370" r:id="rId24"/>
    <p:sldId id="371" r:id="rId25"/>
    <p:sldId id="373" r:id="rId26"/>
    <p:sldId id="326" r:id="rId27"/>
    <p:sldId id="303" r:id="rId28"/>
    <p:sldId id="319" r:id="rId29"/>
    <p:sldId id="361" r:id="rId30"/>
    <p:sldId id="350" r:id="rId31"/>
    <p:sldId id="259" r:id="rId32"/>
    <p:sldId id="351" r:id="rId33"/>
    <p:sldId id="339" r:id="rId34"/>
    <p:sldId id="362" r:id="rId35"/>
    <p:sldId id="313" r:id="rId36"/>
    <p:sldId id="314" r:id="rId37"/>
    <p:sldId id="312" r:id="rId38"/>
    <p:sldId id="334" r:id="rId39"/>
    <p:sldId id="335" r:id="rId40"/>
    <p:sldId id="363" r:id="rId41"/>
    <p:sldId id="336" r:id="rId42"/>
    <p:sldId id="364" r:id="rId43"/>
    <p:sldId id="354" r:id="rId44"/>
    <p:sldId id="355" r:id="rId45"/>
    <p:sldId id="356" r:id="rId46"/>
    <p:sldId id="366" r:id="rId47"/>
    <p:sldId id="353" r:id="rId48"/>
    <p:sldId id="294" r:id="rId4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34" autoAdjust="0"/>
  </p:normalViewPr>
  <p:slideViewPr>
    <p:cSldViewPr>
      <p:cViewPr varScale="1">
        <p:scale>
          <a:sx n="95" d="100"/>
          <a:sy n="95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28301398750909"/>
          <c:y val="7.6738609112709882E-2"/>
          <c:w val="0.7913291791940319"/>
          <c:h val="0.6969119336273441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taux de matière sèche utile</c:v>
                </c:pt>
              </c:strCache>
            </c:strRef>
          </c:tx>
          <c:spPr>
            <a:ln w="25378">
              <a:solidFill>
                <a:srgbClr val="0000FF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numCache>
            </c:num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131.6</c:v>
                </c:pt>
                <c:pt idx="1">
                  <c:v>131.5</c:v>
                </c:pt>
                <c:pt idx="2">
                  <c:v>128.69999999999999</c:v>
                </c:pt>
                <c:pt idx="3">
                  <c:v>128.5</c:v>
                </c:pt>
                <c:pt idx="4">
                  <c:v>129.30000000000001</c:v>
                </c:pt>
                <c:pt idx="5">
                  <c:v>128.30000000000001</c:v>
                </c:pt>
                <c:pt idx="6">
                  <c:v>125.8</c:v>
                </c:pt>
                <c:pt idx="7">
                  <c:v>126.89999999999999</c:v>
                </c:pt>
                <c:pt idx="8">
                  <c:v>125.4</c:v>
                </c:pt>
                <c:pt idx="9">
                  <c:v>124.19999999999999</c:v>
                </c:pt>
                <c:pt idx="10">
                  <c:v>123.5</c:v>
                </c:pt>
                <c:pt idx="11">
                  <c:v>125.4</c:v>
                </c:pt>
                <c:pt idx="12">
                  <c:v>124.30000000000001</c:v>
                </c:pt>
                <c:pt idx="13">
                  <c:v>124.6</c:v>
                </c:pt>
                <c:pt idx="14">
                  <c:v>122.6</c:v>
                </c:pt>
                <c:pt idx="15">
                  <c:v>122.69999999999999</c:v>
                </c:pt>
                <c:pt idx="16">
                  <c:v>122.39999999999999</c:v>
                </c:pt>
                <c:pt idx="17">
                  <c:v>123.39999999999999</c:v>
                </c:pt>
                <c:pt idx="18">
                  <c:v>123.4</c:v>
                </c:pt>
                <c:pt idx="19">
                  <c:v>123.30000000000001</c:v>
                </c:pt>
                <c:pt idx="20">
                  <c:v>124.8</c:v>
                </c:pt>
                <c:pt idx="21">
                  <c:v>124.6</c:v>
                </c:pt>
                <c:pt idx="22">
                  <c:v>124.89999999999999</c:v>
                </c:pt>
                <c:pt idx="23">
                  <c:v>123.2</c:v>
                </c:pt>
                <c:pt idx="24">
                  <c:v>125.2</c:v>
                </c:pt>
                <c:pt idx="25">
                  <c:v>124.89999999999999</c:v>
                </c:pt>
                <c:pt idx="26">
                  <c:v>125.6</c:v>
                </c:pt>
                <c:pt idx="27">
                  <c:v>126.3</c:v>
                </c:pt>
                <c:pt idx="28">
                  <c:v>127.80000000000001</c:v>
                </c:pt>
                <c:pt idx="29">
                  <c:v>128.1</c:v>
                </c:pt>
                <c:pt idx="30">
                  <c:v>127.6</c:v>
                </c:pt>
                <c:pt idx="31">
                  <c:v>128.69999999999999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25378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Sheet1!$A$2:$A$33</c:f>
              <c:numCache>
                <c:formatCode>General</c:formatCod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numCache>
            </c:numRef>
          </c:cat>
          <c:val>
            <c:numRef>
              <c:f>Sheet1!$C$2:$C$33</c:f>
              <c:numCache>
                <c:formatCode>General</c:formatCode>
                <c:ptCount val="32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481024"/>
        <c:axId val="134482944"/>
      </c:lineChart>
      <c:catAx>
        <c:axId val="13448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-5400000" vert="horz"/>
          <a:lstStyle/>
          <a:p>
            <a:pPr>
              <a:defRPr sz="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344829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4482944"/>
        <c:scaling>
          <c:orientation val="minMax"/>
          <c:min val="80"/>
        </c:scaling>
        <c:delete val="0"/>
        <c:axPos val="l"/>
        <c:majorGridlines>
          <c:spPr>
            <a:ln w="317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99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b="0" dirty="0" smtClean="0">
                    <a:solidFill>
                      <a:schemeClr val="tx1"/>
                    </a:solidFill>
                  </a:rPr>
                  <a:t>TMSU = TB+TP </a:t>
                </a:r>
                <a:r>
                  <a:rPr lang="fr-FR" b="0" dirty="0">
                    <a:solidFill>
                      <a:schemeClr val="tx1"/>
                    </a:solidFill>
                  </a:rPr>
                  <a:t>(g/l)</a:t>
                </a:r>
              </a:p>
            </c:rich>
          </c:tx>
          <c:layout>
            <c:manualLayout>
              <c:xMode val="edge"/>
              <c:yMode val="edge"/>
              <c:x val="1.3994877160051461E-2"/>
              <c:y val="0.28776973452999349"/>
            </c:manualLayout>
          </c:layout>
          <c:overlay val="0"/>
          <c:spPr>
            <a:noFill/>
            <a:ln w="2537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34481024"/>
        <c:crosses val="autoZero"/>
        <c:crossBetween val="between"/>
      </c:valAx>
      <c:spPr>
        <a:noFill/>
        <a:ln w="12688">
          <a:solidFill>
            <a:schemeClr val="tx1"/>
          </a:solidFill>
          <a:prstDash val="solid"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49451406877490156"/>
          <c:y val="4.8614161325072458E-2"/>
          <c:w val="0.46422352992226124"/>
          <c:h val="0.17026376157976678"/>
        </c:manualLayout>
      </c:layout>
      <c:overlay val="0"/>
      <c:spPr>
        <a:noFill/>
        <a:ln w="3173">
          <a:noFill/>
          <a:prstDash val="solid"/>
        </a:ln>
      </c:spPr>
      <c:txPr>
        <a:bodyPr/>
        <a:lstStyle/>
        <a:p>
          <a:pPr>
            <a:defRPr sz="16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9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24158966430565"/>
          <c:y val="6.1702127659574467E-2"/>
          <c:w val="0.75092894210141536"/>
          <c:h val="0.644680851063829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CLO</c:v>
                </c:pt>
              </c:strCache>
            </c:strRef>
          </c:tx>
          <c:spPr>
            <a:ln w="38217">
              <a:solidFill>
                <a:srgbClr val="0000FF"/>
              </a:solidFill>
              <a:prstDash val="solid"/>
            </a:ln>
          </c:spPr>
          <c:marker>
            <c:symbol val="diamond"/>
            <c:size val="8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490</c:v>
                </c:pt>
                <c:pt idx="1">
                  <c:v>640</c:v>
                </c:pt>
                <c:pt idx="2">
                  <c:v>684</c:v>
                </c:pt>
                <c:pt idx="3">
                  <c:v>581</c:v>
                </c:pt>
                <c:pt idx="4">
                  <c:v>680</c:v>
                </c:pt>
                <c:pt idx="5">
                  <c:v>637</c:v>
                </c:pt>
                <c:pt idx="6">
                  <c:v>617</c:v>
                </c:pt>
                <c:pt idx="7">
                  <c:v>554</c:v>
                </c:pt>
                <c:pt idx="8">
                  <c:v>503</c:v>
                </c:pt>
                <c:pt idx="9">
                  <c:v>483</c:v>
                </c:pt>
                <c:pt idx="10">
                  <c:v>497</c:v>
                </c:pt>
                <c:pt idx="11">
                  <c:v>543</c:v>
                </c:pt>
                <c:pt idx="12">
                  <c:v>465</c:v>
                </c:pt>
                <c:pt idx="13">
                  <c:v>405</c:v>
                </c:pt>
                <c:pt idx="14">
                  <c:v>493</c:v>
                </c:pt>
                <c:pt idx="15">
                  <c:v>529</c:v>
                </c:pt>
                <c:pt idx="16">
                  <c:v>523</c:v>
                </c:pt>
                <c:pt idx="17">
                  <c:v>465</c:v>
                </c:pt>
                <c:pt idx="18">
                  <c:v>462</c:v>
                </c:pt>
                <c:pt idx="19">
                  <c:v>461</c:v>
                </c:pt>
                <c:pt idx="20">
                  <c:v>462</c:v>
                </c:pt>
                <c:pt idx="21">
                  <c:v>476</c:v>
                </c:pt>
                <c:pt idx="22">
                  <c:v>453</c:v>
                </c:pt>
                <c:pt idx="23">
                  <c:v>458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CLS</c:v>
                </c:pt>
              </c:strCache>
            </c:strRef>
          </c:tx>
          <c:spPr>
            <a:ln w="25478">
              <a:solidFill>
                <a:srgbClr val="FF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11">
                  <c:v>593</c:v>
                </c:pt>
                <c:pt idx="12">
                  <c:v>512</c:v>
                </c:pt>
                <c:pt idx="13">
                  <c:v>447</c:v>
                </c:pt>
                <c:pt idx="14">
                  <c:v>535</c:v>
                </c:pt>
                <c:pt idx="15">
                  <c:v>592</c:v>
                </c:pt>
                <c:pt idx="16">
                  <c:v>599</c:v>
                </c:pt>
                <c:pt idx="17">
                  <c:v>543</c:v>
                </c:pt>
                <c:pt idx="18">
                  <c:v>549</c:v>
                </c:pt>
                <c:pt idx="19">
                  <c:v>546</c:v>
                </c:pt>
                <c:pt idx="20">
                  <c:v>552</c:v>
                </c:pt>
                <c:pt idx="21">
                  <c:v>574</c:v>
                </c:pt>
                <c:pt idx="22">
                  <c:v>555</c:v>
                </c:pt>
                <c:pt idx="23">
                  <c:v>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33856"/>
        <c:axId val="137436160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diff CLS-CLO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10"/>
            <c:spPr>
              <a:solidFill>
                <a:schemeClr val="tx1"/>
              </a:solidFill>
            </c:spPr>
          </c:marker>
          <c:cat>
            <c:numRef>
              <c:f>Sheet1!$A$2:$A$25</c:f>
              <c:numCache>
                <c:formatCode>General</c:formatCode>
                <c:ptCount val="24"/>
                <c:pt idx="0">
                  <c:v>93</c:v>
                </c:pt>
                <c:pt idx="1">
                  <c:v>94</c:v>
                </c:pt>
                <c:pt idx="2">
                  <c:v>95</c:v>
                </c:pt>
                <c:pt idx="3">
                  <c:v>96</c:v>
                </c:pt>
                <c:pt idx="4">
                  <c:v>97</c:v>
                </c:pt>
                <c:pt idx="5">
                  <c:v>98</c:v>
                </c:pt>
                <c:pt idx="6">
                  <c:v>99</c:v>
                </c:pt>
                <c:pt idx="7">
                  <c:v>2000</c:v>
                </c:pt>
                <c:pt idx="8">
                  <c:v>2001</c:v>
                </c:pt>
                <c:pt idx="9">
                  <c:v>2002</c:v>
                </c:pt>
                <c:pt idx="10">
                  <c:v>2003</c:v>
                </c:pt>
                <c:pt idx="11">
                  <c:v>2004</c:v>
                </c:pt>
                <c:pt idx="12">
                  <c:v>2005</c:v>
                </c:pt>
                <c:pt idx="13">
                  <c:v>2006</c:v>
                </c:pt>
                <c:pt idx="14">
                  <c:v>2007</c:v>
                </c:pt>
                <c:pt idx="15">
                  <c:v>2008</c:v>
                </c:pt>
                <c:pt idx="16">
                  <c:v>2009</c:v>
                </c:pt>
                <c:pt idx="17">
                  <c:v>2010</c:v>
                </c:pt>
                <c:pt idx="18">
                  <c:v>2011</c:v>
                </c:pt>
                <c:pt idx="19">
                  <c:v>2012</c:v>
                </c:pt>
                <c:pt idx="20">
                  <c:v>2013</c:v>
                </c:pt>
                <c:pt idx="21">
                  <c:v>2014</c:v>
                </c:pt>
                <c:pt idx="22">
                  <c:v>2015</c:v>
                </c:pt>
                <c:pt idx="23">
                  <c:v>2016</c:v>
                </c:pt>
              </c:numCache>
            </c:numRef>
          </c:cat>
          <c:val>
            <c:numRef>
              <c:f>Sheet1!$D$2:$D$25</c:f>
              <c:numCache>
                <c:formatCode>General</c:formatCode>
                <c:ptCount val="24"/>
                <c:pt idx="11">
                  <c:v>50</c:v>
                </c:pt>
                <c:pt idx="12">
                  <c:v>47</c:v>
                </c:pt>
                <c:pt idx="13">
                  <c:v>42</c:v>
                </c:pt>
                <c:pt idx="14">
                  <c:v>42</c:v>
                </c:pt>
                <c:pt idx="15">
                  <c:v>63</c:v>
                </c:pt>
                <c:pt idx="16">
                  <c:v>76</c:v>
                </c:pt>
                <c:pt idx="17">
                  <c:v>78</c:v>
                </c:pt>
                <c:pt idx="18">
                  <c:v>87</c:v>
                </c:pt>
                <c:pt idx="19">
                  <c:v>85</c:v>
                </c:pt>
                <c:pt idx="20">
                  <c:v>90</c:v>
                </c:pt>
                <c:pt idx="21">
                  <c:v>98</c:v>
                </c:pt>
                <c:pt idx="22">
                  <c:v>102</c:v>
                </c:pt>
                <c:pt idx="23">
                  <c:v>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440256"/>
        <c:axId val="137438336"/>
      </c:lineChart>
      <c:catAx>
        <c:axId val="137433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campagne</a:t>
                </a:r>
              </a:p>
            </c:rich>
          </c:tx>
          <c:layout>
            <c:manualLayout>
              <c:xMode val="edge"/>
              <c:yMode val="edge"/>
              <c:x val="0.47434435575826683"/>
              <c:y val="0.79361702127659572"/>
            </c:manualLayout>
          </c:layout>
          <c:overlay val="0"/>
          <c:spPr>
            <a:noFill/>
            <a:ln w="2547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-5340000" vert="horz"/>
          <a:lstStyle/>
          <a:p>
            <a:pPr>
              <a:defRPr sz="10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3743616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7436160"/>
        <c:scaling>
          <c:orientation val="minMax"/>
          <c:min val="50"/>
        </c:scaling>
        <c:delete val="0"/>
        <c:axPos val="l"/>
        <c:majorGridlines>
          <c:spPr>
            <a:ln w="3185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600" dirty="0" smtClean="0"/>
                  <a:t>CCS (en 1000 cellules/ml)</a:t>
                </a:r>
                <a:endParaRPr lang="fr-FR" sz="1600" dirty="0"/>
              </a:p>
            </c:rich>
          </c:tx>
          <c:layout>
            <c:manualLayout>
              <c:xMode val="edge"/>
              <c:yMode val="edge"/>
              <c:x val="4.5610034207525657E-3"/>
              <c:y val="7.2340425531914887E-2"/>
            </c:manualLayout>
          </c:layout>
          <c:overlay val="0"/>
          <c:spPr>
            <a:noFill/>
            <a:ln w="25478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8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6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fr-FR"/>
          </a:p>
        </c:txPr>
        <c:crossAx val="137433856"/>
        <c:crosses val="autoZero"/>
        <c:crossBetween val="midCat"/>
      </c:valAx>
      <c:valAx>
        <c:axId val="137438336"/>
        <c:scaling>
          <c:orientation val="minMax"/>
          <c:max val="200"/>
        </c:scaling>
        <c:delete val="0"/>
        <c:axPos val="r"/>
        <c:title>
          <c:tx>
            <c:rich>
              <a:bodyPr/>
              <a:lstStyle/>
              <a:p>
                <a:pPr>
                  <a:defRPr sz="1600">
                    <a:latin typeface="+mn-lt"/>
                  </a:defRPr>
                </a:pPr>
                <a:r>
                  <a:rPr lang="fr-FR" sz="1600" dirty="0" smtClean="0">
                    <a:latin typeface="+mn-lt"/>
                  </a:rPr>
                  <a:t>Différence CLS-CLO (en 1000 cellules/ml)</a:t>
                </a:r>
                <a:endParaRPr lang="fr-FR" sz="1600" dirty="0">
                  <a:latin typeface="+mn-lt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37440256"/>
        <c:crosses val="max"/>
        <c:crossBetween val="between"/>
      </c:valAx>
      <c:catAx>
        <c:axId val="137440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37438336"/>
        <c:crosses val="autoZero"/>
        <c:auto val="1"/>
        <c:lblAlgn val="ctr"/>
        <c:lblOffset val="100"/>
        <c:noMultiLvlLbl val="0"/>
      </c:catAx>
      <c:spPr>
        <a:noFill/>
        <a:ln w="25478">
          <a:noFill/>
        </a:ln>
      </c:spPr>
    </c:plotArea>
    <c:legend>
      <c:legendPos val="r"/>
      <c:layout>
        <c:manualLayout>
          <c:xMode val="edge"/>
          <c:yMode val="edge"/>
          <c:x val="0.17033641342777359"/>
          <c:y val="0.38376762788468943"/>
          <c:w val="0.2021917808219178"/>
          <c:h val="0.20526947222446126"/>
        </c:manualLayout>
      </c:layout>
      <c:overlay val="0"/>
      <c:spPr>
        <a:noFill/>
        <a:ln w="3185">
          <a:solidFill>
            <a:schemeClr val="tx1"/>
          </a:solidFill>
          <a:prstDash val="solid"/>
        </a:ln>
      </c:spPr>
      <c:txPr>
        <a:bodyPr/>
        <a:lstStyle/>
        <a:p>
          <a:pPr>
            <a:defRPr sz="166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CEA36-AF31-4C63-91BC-81AC7CAD81F4}" type="doc">
      <dgm:prSet loTypeId="urn:microsoft.com/office/officeart/2005/8/layout/pyramid3" loCatId="pyramid" qsTypeId="urn:microsoft.com/office/officeart/2005/8/quickstyle/simple1" qsCatId="simple" csTypeId="urn:microsoft.com/office/officeart/2005/8/colors/colorful1" csCatId="colorful" phldr="1"/>
      <dgm:spPr/>
    </dgm:pt>
    <dgm:pt modelId="{6D3CA29E-1150-40FB-AF88-9A74FBD3695E}">
      <dgm:prSet phldrT="[Texte]"/>
      <dgm:spPr/>
      <dgm:t>
        <a:bodyPr/>
        <a:lstStyle/>
        <a:p>
          <a:r>
            <a:rPr lang="fr-FR" dirty="0" smtClean="0"/>
            <a:t>Sélection de </a:t>
          </a:r>
          <a:r>
            <a:rPr lang="fr-FR" dirty="0" smtClean="0">
              <a:solidFill>
                <a:schemeClr val="tx1"/>
              </a:solidFill>
            </a:rPr>
            <a:t>3000</a:t>
          </a:r>
          <a:r>
            <a:rPr lang="fr-FR" dirty="0" smtClean="0"/>
            <a:t> jeunes béliers issus d’accouplements raisonnés par IA (dans les centres d’élevages / </a:t>
          </a:r>
          <a:r>
            <a:rPr lang="fr-FR" dirty="0" err="1" smtClean="0"/>
            <a:t>génotypés</a:t>
          </a:r>
          <a:r>
            <a:rPr lang="fr-FR" dirty="0" smtClean="0"/>
            <a:t>)</a:t>
          </a:r>
          <a:endParaRPr lang="fr-FR" dirty="0"/>
        </a:p>
      </dgm:t>
    </dgm:pt>
    <dgm:pt modelId="{E9BF0614-E61E-4D20-80D8-6165BFBF186E}" type="parTrans" cxnId="{78F9F71E-E173-4456-A371-2549FAABABAA}">
      <dgm:prSet/>
      <dgm:spPr/>
      <dgm:t>
        <a:bodyPr/>
        <a:lstStyle/>
        <a:p>
          <a:endParaRPr lang="fr-FR"/>
        </a:p>
      </dgm:t>
    </dgm:pt>
    <dgm:pt modelId="{33EF1E0C-4093-4F8E-9B03-319EA6B60917}" type="sibTrans" cxnId="{78F9F71E-E173-4456-A371-2549FAABABAA}">
      <dgm:prSet/>
      <dgm:spPr/>
      <dgm:t>
        <a:bodyPr/>
        <a:lstStyle/>
        <a:p>
          <a:endParaRPr lang="fr-FR"/>
        </a:p>
      </dgm:t>
    </dgm:pt>
    <dgm:pt modelId="{1893C57A-4C41-4BC3-83B2-9829BBEFE9E7}">
      <dgm:prSet phldrT="[Texte]"/>
      <dgm:spPr/>
      <dgm:t>
        <a:bodyPr/>
        <a:lstStyle/>
        <a:p>
          <a:r>
            <a:rPr lang="fr-FR" dirty="0" smtClean="0"/>
            <a:t>¼ supérieur (environ 700) retenus pour évaluation sur descendance</a:t>
          </a:r>
          <a:endParaRPr lang="fr-FR" dirty="0"/>
        </a:p>
      </dgm:t>
    </dgm:pt>
    <dgm:pt modelId="{11E3458B-CE76-4DE7-9C79-CAF0DDE905AC}" type="parTrans" cxnId="{EDEC829E-BCB5-44E6-B945-3A7273CC443F}">
      <dgm:prSet/>
      <dgm:spPr/>
      <dgm:t>
        <a:bodyPr/>
        <a:lstStyle/>
        <a:p>
          <a:endParaRPr lang="fr-FR"/>
        </a:p>
      </dgm:t>
    </dgm:pt>
    <dgm:pt modelId="{237E6677-700C-4C05-9540-55DB0EB0443E}" type="sibTrans" cxnId="{EDEC829E-BCB5-44E6-B945-3A7273CC443F}">
      <dgm:prSet/>
      <dgm:spPr/>
      <dgm:t>
        <a:bodyPr/>
        <a:lstStyle/>
        <a:p>
          <a:endParaRPr lang="fr-FR"/>
        </a:p>
      </dgm:t>
    </dgm:pt>
    <dgm:pt modelId="{449CB9F0-811C-4DC3-8D96-50B971A94615}">
      <dgm:prSet/>
      <dgm:spPr/>
      <dgm:t>
        <a:bodyPr/>
        <a:lstStyle/>
        <a:p>
          <a:r>
            <a:rPr lang="fr-FR" dirty="0" smtClean="0"/>
            <a:t>250 meilleurs béliers retenus comme améliorateurs</a:t>
          </a:r>
          <a:endParaRPr lang="fr-FR" dirty="0"/>
        </a:p>
      </dgm:t>
    </dgm:pt>
    <dgm:pt modelId="{82311821-F042-4CDF-8B35-B2F4595F582B}" type="parTrans" cxnId="{D7C49301-6091-4611-BF2E-25EE7519F900}">
      <dgm:prSet/>
      <dgm:spPr/>
      <dgm:t>
        <a:bodyPr/>
        <a:lstStyle/>
        <a:p>
          <a:endParaRPr lang="fr-FR"/>
        </a:p>
      </dgm:t>
    </dgm:pt>
    <dgm:pt modelId="{7471C97F-B8AB-4BCE-9AD8-1BDAD71FD53C}" type="sibTrans" cxnId="{D7C49301-6091-4611-BF2E-25EE7519F900}">
      <dgm:prSet/>
      <dgm:spPr/>
      <dgm:t>
        <a:bodyPr/>
        <a:lstStyle/>
        <a:p>
          <a:endParaRPr lang="fr-FR"/>
        </a:p>
      </dgm:t>
    </dgm:pt>
    <dgm:pt modelId="{F463F129-96C0-4AF6-968B-1B085C301039}">
      <dgm:prSet/>
      <dgm:spPr/>
      <dgm:t>
        <a:bodyPr/>
        <a:lstStyle/>
        <a:p>
          <a:r>
            <a:rPr lang="fr-FR" dirty="0" smtClean="0"/>
            <a:t>Diffusion par IA</a:t>
          </a:r>
        </a:p>
        <a:p>
          <a:r>
            <a:rPr lang="fr-FR" dirty="0" smtClean="0"/>
            <a:t>1900 vendus aux éleveurs</a:t>
          </a:r>
          <a:endParaRPr lang="fr-FR" dirty="0"/>
        </a:p>
      </dgm:t>
    </dgm:pt>
    <dgm:pt modelId="{F11FB44C-3801-4057-90E4-93CF92DD4764}" type="parTrans" cxnId="{AECB767C-FD28-47CA-B4EF-CDE06FC92012}">
      <dgm:prSet/>
      <dgm:spPr/>
      <dgm:t>
        <a:bodyPr/>
        <a:lstStyle/>
        <a:p>
          <a:endParaRPr lang="fr-FR"/>
        </a:p>
      </dgm:t>
    </dgm:pt>
    <dgm:pt modelId="{14541A47-C8AE-4BB6-A283-3BE2D9C1872C}" type="sibTrans" cxnId="{AECB767C-FD28-47CA-B4EF-CDE06FC92012}">
      <dgm:prSet/>
      <dgm:spPr/>
      <dgm:t>
        <a:bodyPr/>
        <a:lstStyle/>
        <a:p>
          <a:endParaRPr lang="fr-FR"/>
        </a:p>
      </dgm:t>
    </dgm:pt>
    <dgm:pt modelId="{7CFF37A4-B1DD-40C7-92DD-B0622159F91C}">
      <dgm:prSet/>
      <dgm:spPr/>
      <dgm:t>
        <a:bodyPr/>
        <a:lstStyle/>
        <a:p>
          <a:r>
            <a:rPr lang="fr-FR" dirty="0" smtClean="0"/>
            <a:t>170 000 brebis issus des 364 élevages en CLO / 4500 béliers </a:t>
          </a:r>
          <a:r>
            <a:rPr lang="fr-FR" dirty="0" err="1" smtClean="0"/>
            <a:t>pré-sélectionnés</a:t>
          </a:r>
          <a:endParaRPr lang="fr-FR" dirty="0"/>
        </a:p>
      </dgm:t>
    </dgm:pt>
    <dgm:pt modelId="{F1A30318-F30A-438B-B3E9-A5DCE51B6795}" type="parTrans" cxnId="{AA8A35A7-467D-4EAD-8733-B15CDBADEB18}">
      <dgm:prSet/>
      <dgm:spPr/>
      <dgm:t>
        <a:bodyPr/>
        <a:lstStyle/>
        <a:p>
          <a:endParaRPr lang="fr-FR"/>
        </a:p>
      </dgm:t>
    </dgm:pt>
    <dgm:pt modelId="{AB670150-7565-46DA-8971-90061AA49D4B}" type="sibTrans" cxnId="{AA8A35A7-467D-4EAD-8733-B15CDBADEB18}">
      <dgm:prSet/>
      <dgm:spPr/>
      <dgm:t>
        <a:bodyPr/>
        <a:lstStyle/>
        <a:p>
          <a:endParaRPr lang="fr-FR"/>
        </a:p>
      </dgm:t>
    </dgm:pt>
    <dgm:pt modelId="{005C993F-2C5C-4FDF-A8D4-B971A2847EDE}" type="pres">
      <dgm:prSet presAssocID="{03FCEA36-AF31-4C63-91BC-81AC7CAD81F4}" presName="Name0" presStyleCnt="0">
        <dgm:presLayoutVars>
          <dgm:dir/>
          <dgm:animLvl val="lvl"/>
          <dgm:resizeHandles val="exact"/>
        </dgm:presLayoutVars>
      </dgm:prSet>
      <dgm:spPr/>
    </dgm:pt>
    <dgm:pt modelId="{6AC639DF-CAD5-422E-A763-B8B22E97E3ED}" type="pres">
      <dgm:prSet presAssocID="{7CFF37A4-B1DD-40C7-92DD-B0622159F91C}" presName="Name8" presStyleCnt="0"/>
      <dgm:spPr/>
    </dgm:pt>
    <dgm:pt modelId="{226CB89C-A05A-4CDB-9EC6-45C33B7C3350}" type="pres">
      <dgm:prSet presAssocID="{7CFF37A4-B1DD-40C7-92DD-B0622159F91C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8066B9-081B-49E2-9B4D-D34678A4DF2B}" type="pres">
      <dgm:prSet presAssocID="{7CFF37A4-B1DD-40C7-92DD-B0622159F91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C2DAC68-1A19-4A80-995D-4BDECDD98C81}" type="pres">
      <dgm:prSet presAssocID="{6D3CA29E-1150-40FB-AF88-9A74FBD3695E}" presName="Name8" presStyleCnt="0"/>
      <dgm:spPr/>
    </dgm:pt>
    <dgm:pt modelId="{9BBE3F95-810D-4122-BE98-6F46D215AD32}" type="pres">
      <dgm:prSet presAssocID="{6D3CA29E-1150-40FB-AF88-9A74FBD3695E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61262B3-48A1-4EFD-971A-C19B3E253A27}" type="pres">
      <dgm:prSet presAssocID="{6D3CA29E-1150-40FB-AF88-9A74FBD369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1B401A-3CD1-48F1-9B31-85D41B4F301A}" type="pres">
      <dgm:prSet presAssocID="{1893C57A-4C41-4BC3-83B2-9829BBEFE9E7}" presName="Name8" presStyleCnt="0"/>
      <dgm:spPr/>
    </dgm:pt>
    <dgm:pt modelId="{F2FD9F92-8285-4DAC-AE0D-445E76DAC534}" type="pres">
      <dgm:prSet presAssocID="{1893C57A-4C41-4BC3-83B2-9829BBEFE9E7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999B9AF-F236-4C57-80F3-D9EC5C2687CC}" type="pres">
      <dgm:prSet presAssocID="{1893C57A-4C41-4BC3-83B2-9829BBEFE9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CDF49FB-D68D-4421-A862-0EE6D8E386AF}" type="pres">
      <dgm:prSet presAssocID="{449CB9F0-811C-4DC3-8D96-50B971A94615}" presName="Name8" presStyleCnt="0"/>
      <dgm:spPr/>
    </dgm:pt>
    <dgm:pt modelId="{0456895C-ADD8-44E3-B463-106045CBE156}" type="pres">
      <dgm:prSet presAssocID="{449CB9F0-811C-4DC3-8D96-50B971A94615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EBF6E9E-2EC8-4A37-BE7A-39AA3387DB58}" type="pres">
      <dgm:prSet presAssocID="{449CB9F0-811C-4DC3-8D96-50B971A9461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082A14A-6D83-4D82-88D8-85169D850BF8}" type="pres">
      <dgm:prSet presAssocID="{F463F129-96C0-4AF6-968B-1B085C301039}" presName="Name8" presStyleCnt="0"/>
      <dgm:spPr/>
    </dgm:pt>
    <dgm:pt modelId="{6815D627-673D-45A6-9CD3-AA3D1DB16C0D}" type="pres">
      <dgm:prSet presAssocID="{F463F129-96C0-4AF6-968B-1B085C301039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73680E-99CC-4C27-B8DF-B6FB3EB0B805}" type="pres">
      <dgm:prSet presAssocID="{F463F129-96C0-4AF6-968B-1B085C30103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627D7D72-BB39-483B-A0E2-A92D8917F4E5}" type="presOf" srcId="{7CFF37A4-B1DD-40C7-92DD-B0622159F91C}" destId="{118066B9-081B-49E2-9B4D-D34678A4DF2B}" srcOrd="1" destOrd="0" presId="urn:microsoft.com/office/officeart/2005/8/layout/pyramid3"/>
    <dgm:cxn modelId="{3875641A-BB59-4101-B342-E42DEA863287}" type="presOf" srcId="{F463F129-96C0-4AF6-968B-1B085C301039}" destId="{9A73680E-99CC-4C27-B8DF-B6FB3EB0B805}" srcOrd="1" destOrd="0" presId="urn:microsoft.com/office/officeart/2005/8/layout/pyramid3"/>
    <dgm:cxn modelId="{7EFBED66-C441-427F-B0B5-1704F63D3375}" type="presOf" srcId="{449CB9F0-811C-4DC3-8D96-50B971A94615}" destId="{1EBF6E9E-2EC8-4A37-BE7A-39AA3387DB58}" srcOrd="1" destOrd="0" presId="urn:microsoft.com/office/officeart/2005/8/layout/pyramid3"/>
    <dgm:cxn modelId="{AECB767C-FD28-47CA-B4EF-CDE06FC92012}" srcId="{03FCEA36-AF31-4C63-91BC-81AC7CAD81F4}" destId="{F463F129-96C0-4AF6-968B-1B085C301039}" srcOrd="4" destOrd="0" parTransId="{F11FB44C-3801-4057-90E4-93CF92DD4764}" sibTransId="{14541A47-C8AE-4BB6-A283-3BE2D9C1872C}"/>
    <dgm:cxn modelId="{9D599CE0-3A26-4036-B4F0-4EC2931380C1}" type="presOf" srcId="{1893C57A-4C41-4BC3-83B2-9829BBEFE9E7}" destId="{0999B9AF-F236-4C57-80F3-D9EC5C2687CC}" srcOrd="1" destOrd="0" presId="urn:microsoft.com/office/officeart/2005/8/layout/pyramid3"/>
    <dgm:cxn modelId="{D7C49301-6091-4611-BF2E-25EE7519F900}" srcId="{03FCEA36-AF31-4C63-91BC-81AC7CAD81F4}" destId="{449CB9F0-811C-4DC3-8D96-50B971A94615}" srcOrd="3" destOrd="0" parTransId="{82311821-F042-4CDF-8B35-B2F4595F582B}" sibTransId="{7471C97F-B8AB-4BCE-9AD8-1BDAD71FD53C}"/>
    <dgm:cxn modelId="{69FFC01A-AB97-401A-AD4D-FC64E09A8871}" type="presOf" srcId="{449CB9F0-811C-4DC3-8D96-50B971A94615}" destId="{0456895C-ADD8-44E3-B463-106045CBE156}" srcOrd="0" destOrd="0" presId="urn:microsoft.com/office/officeart/2005/8/layout/pyramid3"/>
    <dgm:cxn modelId="{60386B82-DA3A-4C4F-A689-CB2246DC8C4A}" type="presOf" srcId="{03FCEA36-AF31-4C63-91BC-81AC7CAD81F4}" destId="{005C993F-2C5C-4FDF-A8D4-B971A2847EDE}" srcOrd="0" destOrd="0" presId="urn:microsoft.com/office/officeart/2005/8/layout/pyramid3"/>
    <dgm:cxn modelId="{EC5ECA73-14CC-42F6-9080-019F03BF7A40}" type="presOf" srcId="{F463F129-96C0-4AF6-968B-1B085C301039}" destId="{6815D627-673D-45A6-9CD3-AA3D1DB16C0D}" srcOrd="0" destOrd="0" presId="urn:microsoft.com/office/officeart/2005/8/layout/pyramid3"/>
    <dgm:cxn modelId="{1260FAFC-5862-48FD-A482-FD2AB1D5835B}" type="presOf" srcId="{6D3CA29E-1150-40FB-AF88-9A74FBD3695E}" destId="{861262B3-48A1-4EFD-971A-C19B3E253A27}" srcOrd="1" destOrd="0" presId="urn:microsoft.com/office/officeart/2005/8/layout/pyramid3"/>
    <dgm:cxn modelId="{14ACC9CF-8489-478E-848B-89FA497C469D}" type="presOf" srcId="{1893C57A-4C41-4BC3-83B2-9829BBEFE9E7}" destId="{F2FD9F92-8285-4DAC-AE0D-445E76DAC534}" srcOrd="0" destOrd="0" presId="urn:microsoft.com/office/officeart/2005/8/layout/pyramid3"/>
    <dgm:cxn modelId="{78F9F71E-E173-4456-A371-2549FAABABAA}" srcId="{03FCEA36-AF31-4C63-91BC-81AC7CAD81F4}" destId="{6D3CA29E-1150-40FB-AF88-9A74FBD3695E}" srcOrd="1" destOrd="0" parTransId="{E9BF0614-E61E-4D20-80D8-6165BFBF186E}" sibTransId="{33EF1E0C-4093-4F8E-9B03-319EA6B60917}"/>
    <dgm:cxn modelId="{EDEC829E-BCB5-44E6-B945-3A7273CC443F}" srcId="{03FCEA36-AF31-4C63-91BC-81AC7CAD81F4}" destId="{1893C57A-4C41-4BC3-83B2-9829BBEFE9E7}" srcOrd="2" destOrd="0" parTransId="{11E3458B-CE76-4DE7-9C79-CAF0DDE905AC}" sibTransId="{237E6677-700C-4C05-9540-55DB0EB0443E}"/>
    <dgm:cxn modelId="{690849A8-8C91-4390-AE45-AB5535ADBE63}" type="presOf" srcId="{6D3CA29E-1150-40FB-AF88-9A74FBD3695E}" destId="{9BBE3F95-810D-4122-BE98-6F46D215AD32}" srcOrd="0" destOrd="0" presId="urn:microsoft.com/office/officeart/2005/8/layout/pyramid3"/>
    <dgm:cxn modelId="{AA8A35A7-467D-4EAD-8733-B15CDBADEB18}" srcId="{03FCEA36-AF31-4C63-91BC-81AC7CAD81F4}" destId="{7CFF37A4-B1DD-40C7-92DD-B0622159F91C}" srcOrd="0" destOrd="0" parTransId="{F1A30318-F30A-438B-B3E9-A5DCE51B6795}" sibTransId="{AB670150-7565-46DA-8971-90061AA49D4B}"/>
    <dgm:cxn modelId="{CE2ED74F-54FA-4227-AFBA-FDC24DD5C275}" type="presOf" srcId="{7CFF37A4-B1DD-40C7-92DD-B0622159F91C}" destId="{226CB89C-A05A-4CDB-9EC6-45C33B7C3350}" srcOrd="0" destOrd="0" presId="urn:microsoft.com/office/officeart/2005/8/layout/pyramid3"/>
    <dgm:cxn modelId="{49D33835-2164-45AC-95D7-1AFFA517E054}" type="presParOf" srcId="{005C993F-2C5C-4FDF-A8D4-B971A2847EDE}" destId="{6AC639DF-CAD5-422E-A763-B8B22E97E3ED}" srcOrd="0" destOrd="0" presId="urn:microsoft.com/office/officeart/2005/8/layout/pyramid3"/>
    <dgm:cxn modelId="{027E9ABB-0296-43EB-A3A3-80BBEC7E2892}" type="presParOf" srcId="{6AC639DF-CAD5-422E-A763-B8B22E97E3ED}" destId="{226CB89C-A05A-4CDB-9EC6-45C33B7C3350}" srcOrd="0" destOrd="0" presId="urn:microsoft.com/office/officeart/2005/8/layout/pyramid3"/>
    <dgm:cxn modelId="{EC450061-0B10-47A4-81EF-5A3E29AE892F}" type="presParOf" srcId="{6AC639DF-CAD5-422E-A763-B8B22E97E3ED}" destId="{118066B9-081B-49E2-9B4D-D34678A4DF2B}" srcOrd="1" destOrd="0" presId="urn:microsoft.com/office/officeart/2005/8/layout/pyramid3"/>
    <dgm:cxn modelId="{8D723405-7001-42CD-8C16-99E30ECF7873}" type="presParOf" srcId="{005C993F-2C5C-4FDF-A8D4-B971A2847EDE}" destId="{FC2DAC68-1A19-4A80-995D-4BDECDD98C81}" srcOrd="1" destOrd="0" presId="urn:microsoft.com/office/officeart/2005/8/layout/pyramid3"/>
    <dgm:cxn modelId="{F12DF8C9-FF83-4945-B186-C56388C0B63F}" type="presParOf" srcId="{FC2DAC68-1A19-4A80-995D-4BDECDD98C81}" destId="{9BBE3F95-810D-4122-BE98-6F46D215AD32}" srcOrd="0" destOrd="0" presId="urn:microsoft.com/office/officeart/2005/8/layout/pyramid3"/>
    <dgm:cxn modelId="{DCCE4BAC-30D3-4AE9-8415-454316367AC9}" type="presParOf" srcId="{FC2DAC68-1A19-4A80-995D-4BDECDD98C81}" destId="{861262B3-48A1-4EFD-971A-C19B3E253A27}" srcOrd="1" destOrd="0" presId="urn:microsoft.com/office/officeart/2005/8/layout/pyramid3"/>
    <dgm:cxn modelId="{097FFFC0-1D72-4135-8745-F226E0932D59}" type="presParOf" srcId="{005C993F-2C5C-4FDF-A8D4-B971A2847EDE}" destId="{091B401A-3CD1-48F1-9B31-85D41B4F301A}" srcOrd="2" destOrd="0" presId="urn:microsoft.com/office/officeart/2005/8/layout/pyramid3"/>
    <dgm:cxn modelId="{2B6D6215-05E8-4631-9188-E7E87E576086}" type="presParOf" srcId="{091B401A-3CD1-48F1-9B31-85D41B4F301A}" destId="{F2FD9F92-8285-4DAC-AE0D-445E76DAC534}" srcOrd="0" destOrd="0" presId="urn:microsoft.com/office/officeart/2005/8/layout/pyramid3"/>
    <dgm:cxn modelId="{0DBE3C6B-1DFF-42BA-A583-AEE8883B8DC1}" type="presParOf" srcId="{091B401A-3CD1-48F1-9B31-85D41B4F301A}" destId="{0999B9AF-F236-4C57-80F3-D9EC5C2687CC}" srcOrd="1" destOrd="0" presId="urn:microsoft.com/office/officeart/2005/8/layout/pyramid3"/>
    <dgm:cxn modelId="{EFFF4546-D98B-4195-AA07-5446856F5589}" type="presParOf" srcId="{005C993F-2C5C-4FDF-A8D4-B971A2847EDE}" destId="{3CDF49FB-D68D-4421-A862-0EE6D8E386AF}" srcOrd="3" destOrd="0" presId="urn:microsoft.com/office/officeart/2005/8/layout/pyramid3"/>
    <dgm:cxn modelId="{6BFBE624-8AA8-4B39-A7B9-F9E3F07EA39B}" type="presParOf" srcId="{3CDF49FB-D68D-4421-A862-0EE6D8E386AF}" destId="{0456895C-ADD8-44E3-B463-106045CBE156}" srcOrd="0" destOrd="0" presId="urn:microsoft.com/office/officeart/2005/8/layout/pyramid3"/>
    <dgm:cxn modelId="{65AE3FD7-A2E0-45D8-8F86-A15D54595D7B}" type="presParOf" srcId="{3CDF49FB-D68D-4421-A862-0EE6D8E386AF}" destId="{1EBF6E9E-2EC8-4A37-BE7A-39AA3387DB58}" srcOrd="1" destOrd="0" presId="urn:microsoft.com/office/officeart/2005/8/layout/pyramid3"/>
    <dgm:cxn modelId="{0BEE16A3-B8BE-4508-8E47-561E46674588}" type="presParOf" srcId="{005C993F-2C5C-4FDF-A8D4-B971A2847EDE}" destId="{2082A14A-6D83-4D82-88D8-85169D850BF8}" srcOrd="4" destOrd="0" presId="urn:microsoft.com/office/officeart/2005/8/layout/pyramid3"/>
    <dgm:cxn modelId="{4E2CF677-6DE2-439D-BD91-535E753B4788}" type="presParOf" srcId="{2082A14A-6D83-4D82-88D8-85169D850BF8}" destId="{6815D627-673D-45A6-9CD3-AA3D1DB16C0D}" srcOrd="0" destOrd="0" presId="urn:microsoft.com/office/officeart/2005/8/layout/pyramid3"/>
    <dgm:cxn modelId="{02A97723-402F-4095-A5A2-B74E935317F2}" type="presParOf" srcId="{2082A14A-6D83-4D82-88D8-85169D850BF8}" destId="{9A73680E-99CC-4C27-B8DF-B6FB3EB0B80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6590A3-803F-4D1F-8A60-D6930CFA7C6B}" type="doc">
      <dgm:prSet loTypeId="urn:microsoft.com/office/officeart/2005/8/layout/hChevron3" loCatId="process" qsTypeId="urn:microsoft.com/office/officeart/2005/8/quickstyle/simple1" qsCatId="simple" csTypeId="urn:microsoft.com/office/officeart/2005/8/colors/colorful5" csCatId="colorful" phldr="1"/>
      <dgm:spPr/>
    </dgm:pt>
    <dgm:pt modelId="{6C15220B-A6CC-4C15-8EE0-DE871E1EC227}">
      <dgm:prSet phldrT="[Texte]"/>
      <dgm:spPr/>
      <dgm:t>
        <a:bodyPr/>
        <a:lstStyle/>
        <a:p>
          <a:r>
            <a:rPr lang="fr-FR" dirty="0" smtClean="0"/>
            <a:t>M1</a:t>
          </a:r>
          <a:endParaRPr lang="fr-FR" dirty="0"/>
        </a:p>
      </dgm:t>
    </dgm:pt>
    <dgm:pt modelId="{6D4F07B7-51F1-4DEF-BA40-55382941EE38}" type="parTrans" cxnId="{6084A8D9-99EE-4359-85FD-0C98C989639B}">
      <dgm:prSet/>
      <dgm:spPr/>
      <dgm:t>
        <a:bodyPr/>
        <a:lstStyle/>
        <a:p>
          <a:endParaRPr lang="fr-FR"/>
        </a:p>
      </dgm:t>
    </dgm:pt>
    <dgm:pt modelId="{6CD5A0C3-85C5-4FA8-9F65-171DA9B9CED5}" type="sibTrans" cxnId="{6084A8D9-99EE-4359-85FD-0C98C989639B}">
      <dgm:prSet/>
      <dgm:spPr/>
      <dgm:t>
        <a:bodyPr/>
        <a:lstStyle/>
        <a:p>
          <a:endParaRPr lang="fr-FR"/>
        </a:p>
      </dgm:t>
    </dgm:pt>
    <dgm:pt modelId="{125E4C31-F6D4-4F68-B1CD-EC0D1F5443C2}">
      <dgm:prSet phldrT="[Texte]"/>
      <dgm:spPr/>
      <dgm:t>
        <a:bodyPr/>
        <a:lstStyle/>
        <a:p>
          <a:r>
            <a:rPr lang="fr-FR" dirty="0" smtClean="0"/>
            <a:t>M2</a:t>
          </a:r>
          <a:endParaRPr lang="fr-FR" dirty="0"/>
        </a:p>
      </dgm:t>
    </dgm:pt>
    <dgm:pt modelId="{4D0B2252-EF43-4D6B-885A-08B01FA45492}" type="parTrans" cxnId="{CF0A02BE-B94C-42EA-AF37-D7BF71FF4D54}">
      <dgm:prSet/>
      <dgm:spPr/>
      <dgm:t>
        <a:bodyPr/>
        <a:lstStyle/>
        <a:p>
          <a:endParaRPr lang="fr-FR"/>
        </a:p>
      </dgm:t>
    </dgm:pt>
    <dgm:pt modelId="{925DDB3E-DF2E-4DBE-8231-F7972656577D}" type="sibTrans" cxnId="{CF0A02BE-B94C-42EA-AF37-D7BF71FF4D54}">
      <dgm:prSet/>
      <dgm:spPr/>
      <dgm:t>
        <a:bodyPr/>
        <a:lstStyle/>
        <a:p>
          <a:endParaRPr lang="fr-FR"/>
        </a:p>
      </dgm:t>
    </dgm:pt>
    <dgm:pt modelId="{00CD42EE-D4BE-4802-94B9-C7C5906DE474}">
      <dgm:prSet phldrT="[Texte]"/>
      <dgm:spPr/>
      <dgm:t>
        <a:bodyPr/>
        <a:lstStyle/>
        <a:p>
          <a:r>
            <a:rPr lang="fr-FR" dirty="0" smtClean="0"/>
            <a:t>M3</a:t>
          </a:r>
          <a:endParaRPr lang="fr-FR" dirty="0"/>
        </a:p>
      </dgm:t>
    </dgm:pt>
    <dgm:pt modelId="{42FD9767-BA0F-409D-B6B2-945ED79E378A}" type="parTrans" cxnId="{2E37B10F-E200-44C0-8923-4138CB223815}">
      <dgm:prSet/>
      <dgm:spPr/>
      <dgm:t>
        <a:bodyPr/>
        <a:lstStyle/>
        <a:p>
          <a:endParaRPr lang="fr-FR"/>
        </a:p>
      </dgm:t>
    </dgm:pt>
    <dgm:pt modelId="{1319A4F4-E9B8-482F-9FB4-104DDC34873E}" type="sibTrans" cxnId="{2E37B10F-E200-44C0-8923-4138CB223815}">
      <dgm:prSet/>
      <dgm:spPr/>
      <dgm:t>
        <a:bodyPr/>
        <a:lstStyle/>
        <a:p>
          <a:endParaRPr lang="fr-FR"/>
        </a:p>
      </dgm:t>
    </dgm:pt>
    <dgm:pt modelId="{CE2BEE11-67EA-4200-83D5-ABF1E5BC6705}">
      <dgm:prSet/>
      <dgm:spPr/>
      <dgm:t>
        <a:bodyPr/>
        <a:lstStyle/>
        <a:p>
          <a:r>
            <a:rPr lang="fr-FR" dirty="0" smtClean="0"/>
            <a:t>M4</a:t>
          </a:r>
          <a:endParaRPr lang="fr-FR" dirty="0"/>
        </a:p>
      </dgm:t>
    </dgm:pt>
    <dgm:pt modelId="{D5076F5E-B106-45F3-8D65-BE929E9583B5}" type="parTrans" cxnId="{0DD0EFDF-54FC-4D2C-AA43-1AD110591F64}">
      <dgm:prSet/>
      <dgm:spPr/>
      <dgm:t>
        <a:bodyPr/>
        <a:lstStyle/>
        <a:p>
          <a:endParaRPr lang="fr-FR"/>
        </a:p>
      </dgm:t>
    </dgm:pt>
    <dgm:pt modelId="{1D48AA41-26E9-4004-8559-B7DDA89B25C1}" type="sibTrans" cxnId="{0DD0EFDF-54FC-4D2C-AA43-1AD110591F64}">
      <dgm:prSet/>
      <dgm:spPr/>
      <dgm:t>
        <a:bodyPr/>
        <a:lstStyle/>
        <a:p>
          <a:endParaRPr lang="fr-FR"/>
        </a:p>
      </dgm:t>
    </dgm:pt>
    <dgm:pt modelId="{D0946EDB-AF54-4A2F-A298-B4D9618EC727}">
      <dgm:prSet/>
      <dgm:spPr/>
      <dgm:t>
        <a:bodyPr/>
        <a:lstStyle/>
        <a:p>
          <a:r>
            <a:rPr lang="fr-FR" dirty="0" smtClean="0"/>
            <a:t>M5</a:t>
          </a:r>
          <a:endParaRPr lang="fr-FR" dirty="0"/>
        </a:p>
      </dgm:t>
    </dgm:pt>
    <dgm:pt modelId="{FC6EA2F7-F35A-4BD6-B3C2-FE7BA2CD4572}" type="parTrans" cxnId="{AC8310BB-91D3-46D9-961A-002A2CB9E0CD}">
      <dgm:prSet/>
      <dgm:spPr/>
      <dgm:t>
        <a:bodyPr/>
        <a:lstStyle/>
        <a:p>
          <a:endParaRPr lang="fr-FR"/>
        </a:p>
      </dgm:t>
    </dgm:pt>
    <dgm:pt modelId="{D23BE1DA-AE99-4207-A849-A3C8C315F62F}" type="sibTrans" cxnId="{AC8310BB-91D3-46D9-961A-002A2CB9E0CD}">
      <dgm:prSet/>
      <dgm:spPr/>
      <dgm:t>
        <a:bodyPr/>
        <a:lstStyle/>
        <a:p>
          <a:endParaRPr lang="fr-FR"/>
        </a:p>
      </dgm:t>
    </dgm:pt>
    <dgm:pt modelId="{92964713-16FF-4AF1-8AEA-0158B73AE9FF}">
      <dgm:prSet/>
      <dgm:spPr/>
      <dgm:t>
        <a:bodyPr/>
        <a:lstStyle/>
        <a:p>
          <a:r>
            <a:rPr lang="fr-FR" dirty="0" smtClean="0"/>
            <a:t>M6</a:t>
          </a:r>
          <a:endParaRPr lang="fr-FR" dirty="0"/>
        </a:p>
      </dgm:t>
    </dgm:pt>
    <dgm:pt modelId="{1E877780-9611-424E-85C6-DF2A98CD8FB8}" type="parTrans" cxnId="{91FA0DCF-350B-415A-B44B-2D06C3041466}">
      <dgm:prSet/>
      <dgm:spPr/>
      <dgm:t>
        <a:bodyPr/>
        <a:lstStyle/>
        <a:p>
          <a:endParaRPr lang="fr-FR"/>
        </a:p>
      </dgm:t>
    </dgm:pt>
    <dgm:pt modelId="{6E292D28-3C3B-4335-8439-8A7A62ECBFEC}" type="sibTrans" cxnId="{91FA0DCF-350B-415A-B44B-2D06C3041466}">
      <dgm:prSet/>
      <dgm:spPr/>
      <dgm:t>
        <a:bodyPr/>
        <a:lstStyle/>
        <a:p>
          <a:endParaRPr lang="fr-FR"/>
        </a:p>
      </dgm:t>
    </dgm:pt>
    <dgm:pt modelId="{AF17EE8F-B0B4-46AB-8A63-14BA1E791501}">
      <dgm:prSet/>
      <dgm:spPr/>
      <dgm:t>
        <a:bodyPr/>
        <a:lstStyle/>
        <a:p>
          <a:r>
            <a:rPr lang="fr-FR" dirty="0" smtClean="0"/>
            <a:t>MX</a:t>
          </a:r>
          <a:endParaRPr lang="fr-FR" dirty="0"/>
        </a:p>
      </dgm:t>
    </dgm:pt>
    <dgm:pt modelId="{37FCB121-06D4-4F1C-BD20-0159197B2AE6}" type="parTrans" cxnId="{D885A198-1CB5-4115-9AAA-1F3107B68D64}">
      <dgm:prSet/>
      <dgm:spPr/>
      <dgm:t>
        <a:bodyPr/>
        <a:lstStyle/>
        <a:p>
          <a:endParaRPr lang="fr-FR"/>
        </a:p>
      </dgm:t>
    </dgm:pt>
    <dgm:pt modelId="{45341FA5-C424-4298-A4BB-78F5114F8B41}" type="sibTrans" cxnId="{D885A198-1CB5-4115-9AAA-1F3107B68D64}">
      <dgm:prSet/>
      <dgm:spPr/>
      <dgm:t>
        <a:bodyPr/>
        <a:lstStyle/>
        <a:p>
          <a:endParaRPr lang="fr-FR"/>
        </a:p>
      </dgm:t>
    </dgm:pt>
    <dgm:pt modelId="{4EA57787-45EB-4EAC-8222-E4E7FC508296}" type="pres">
      <dgm:prSet presAssocID="{676590A3-803F-4D1F-8A60-D6930CFA7C6B}" presName="Name0" presStyleCnt="0">
        <dgm:presLayoutVars>
          <dgm:dir/>
          <dgm:resizeHandles val="exact"/>
        </dgm:presLayoutVars>
      </dgm:prSet>
      <dgm:spPr/>
    </dgm:pt>
    <dgm:pt modelId="{73AB6ABE-0F97-4885-9999-2E77D3FECF7E}" type="pres">
      <dgm:prSet presAssocID="{6C15220B-A6CC-4C15-8EE0-DE871E1EC227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7DA089-47C5-43F8-879F-107FB6E50E10}" type="pres">
      <dgm:prSet presAssocID="{6CD5A0C3-85C5-4FA8-9F65-171DA9B9CED5}" presName="parSpace" presStyleCnt="0"/>
      <dgm:spPr/>
    </dgm:pt>
    <dgm:pt modelId="{6B72390F-48FE-45D3-9426-60E0B3045926}" type="pres">
      <dgm:prSet presAssocID="{125E4C31-F6D4-4F68-B1CD-EC0D1F5443C2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F6548B-9794-4E1A-AFE4-BFC93AAFAEBE}" type="pres">
      <dgm:prSet presAssocID="{925DDB3E-DF2E-4DBE-8231-F7972656577D}" presName="parSpace" presStyleCnt="0"/>
      <dgm:spPr/>
    </dgm:pt>
    <dgm:pt modelId="{A5EEC1D8-887E-4F61-B9DA-EE700B6E9B1B}" type="pres">
      <dgm:prSet presAssocID="{00CD42EE-D4BE-4802-94B9-C7C5906DE474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9807B4-849E-4D5D-BDAB-F7A024037628}" type="pres">
      <dgm:prSet presAssocID="{1319A4F4-E9B8-482F-9FB4-104DDC34873E}" presName="parSpace" presStyleCnt="0"/>
      <dgm:spPr/>
    </dgm:pt>
    <dgm:pt modelId="{4D3E25CB-DE23-486D-BF1E-2DD91833BC2F}" type="pres">
      <dgm:prSet presAssocID="{CE2BEE11-67EA-4200-83D5-ABF1E5BC6705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53CA29-932A-4C4B-AC9D-3D8B5C7E7ADC}" type="pres">
      <dgm:prSet presAssocID="{1D48AA41-26E9-4004-8559-B7DDA89B25C1}" presName="parSpace" presStyleCnt="0"/>
      <dgm:spPr/>
    </dgm:pt>
    <dgm:pt modelId="{7511D92B-BB24-43B0-9400-60DDA0869A79}" type="pres">
      <dgm:prSet presAssocID="{D0946EDB-AF54-4A2F-A298-B4D9618EC727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84165C-F8E5-4874-93F1-6F1B11A83A4F}" type="pres">
      <dgm:prSet presAssocID="{D23BE1DA-AE99-4207-A849-A3C8C315F62F}" presName="parSpace" presStyleCnt="0"/>
      <dgm:spPr/>
    </dgm:pt>
    <dgm:pt modelId="{02A11E67-7CC4-46DF-BC22-E45C13410703}" type="pres">
      <dgm:prSet presAssocID="{92964713-16FF-4AF1-8AEA-0158B73AE9FF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F39FC3-1BB8-47BD-B42F-66F21C615E26}" type="pres">
      <dgm:prSet presAssocID="{6E292D28-3C3B-4335-8439-8A7A62ECBFEC}" presName="parSpace" presStyleCnt="0"/>
      <dgm:spPr/>
    </dgm:pt>
    <dgm:pt modelId="{E42EE4E0-E316-4705-A1D0-0EAE1D5043DF}" type="pres">
      <dgm:prSet presAssocID="{AF17EE8F-B0B4-46AB-8A63-14BA1E791501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B8ED314-EBB8-4C28-B454-302EC4E8107F}" type="presOf" srcId="{125E4C31-F6D4-4F68-B1CD-EC0D1F5443C2}" destId="{6B72390F-48FE-45D3-9426-60E0B3045926}" srcOrd="0" destOrd="0" presId="urn:microsoft.com/office/officeart/2005/8/layout/hChevron3"/>
    <dgm:cxn modelId="{0DD0EFDF-54FC-4D2C-AA43-1AD110591F64}" srcId="{676590A3-803F-4D1F-8A60-D6930CFA7C6B}" destId="{CE2BEE11-67EA-4200-83D5-ABF1E5BC6705}" srcOrd="3" destOrd="0" parTransId="{D5076F5E-B106-45F3-8D65-BE929E9583B5}" sibTransId="{1D48AA41-26E9-4004-8559-B7DDA89B25C1}"/>
    <dgm:cxn modelId="{92A01265-1CAE-4D3A-935A-58173CC44B70}" type="presOf" srcId="{D0946EDB-AF54-4A2F-A298-B4D9618EC727}" destId="{7511D92B-BB24-43B0-9400-60DDA0869A79}" srcOrd="0" destOrd="0" presId="urn:microsoft.com/office/officeart/2005/8/layout/hChevron3"/>
    <dgm:cxn modelId="{D885A198-1CB5-4115-9AAA-1F3107B68D64}" srcId="{676590A3-803F-4D1F-8A60-D6930CFA7C6B}" destId="{AF17EE8F-B0B4-46AB-8A63-14BA1E791501}" srcOrd="6" destOrd="0" parTransId="{37FCB121-06D4-4F1C-BD20-0159197B2AE6}" sibTransId="{45341FA5-C424-4298-A4BB-78F5114F8B41}"/>
    <dgm:cxn modelId="{91FA0DCF-350B-415A-B44B-2D06C3041466}" srcId="{676590A3-803F-4D1F-8A60-D6930CFA7C6B}" destId="{92964713-16FF-4AF1-8AEA-0158B73AE9FF}" srcOrd="5" destOrd="0" parTransId="{1E877780-9611-424E-85C6-DF2A98CD8FB8}" sibTransId="{6E292D28-3C3B-4335-8439-8A7A62ECBFEC}"/>
    <dgm:cxn modelId="{6084A8D9-99EE-4359-85FD-0C98C989639B}" srcId="{676590A3-803F-4D1F-8A60-D6930CFA7C6B}" destId="{6C15220B-A6CC-4C15-8EE0-DE871E1EC227}" srcOrd="0" destOrd="0" parTransId="{6D4F07B7-51F1-4DEF-BA40-55382941EE38}" sibTransId="{6CD5A0C3-85C5-4FA8-9F65-171DA9B9CED5}"/>
    <dgm:cxn modelId="{00E450B3-5C5E-489D-84EF-EACBE8BD6603}" type="presOf" srcId="{CE2BEE11-67EA-4200-83D5-ABF1E5BC6705}" destId="{4D3E25CB-DE23-486D-BF1E-2DD91833BC2F}" srcOrd="0" destOrd="0" presId="urn:microsoft.com/office/officeart/2005/8/layout/hChevron3"/>
    <dgm:cxn modelId="{2E37B10F-E200-44C0-8923-4138CB223815}" srcId="{676590A3-803F-4D1F-8A60-D6930CFA7C6B}" destId="{00CD42EE-D4BE-4802-94B9-C7C5906DE474}" srcOrd="2" destOrd="0" parTransId="{42FD9767-BA0F-409D-B6B2-945ED79E378A}" sibTransId="{1319A4F4-E9B8-482F-9FB4-104DDC34873E}"/>
    <dgm:cxn modelId="{79DBADFE-699D-4CAC-90F5-CAA0091E383E}" type="presOf" srcId="{676590A3-803F-4D1F-8A60-D6930CFA7C6B}" destId="{4EA57787-45EB-4EAC-8222-E4E7FC508296}" srcOrd="0" destOrd="0" presId="urn:microsoft.com/office/officeart/2005/8/layout/hChevron3"/>
    <dgm:cxn modelId="{CF0A02BE-B94C-42EA-AF37-D7BF71FF4D54}" srcId="{676590A3-803F-4D1F-8A60-D6930CFA7C6B}" destId="{125E4C31-F6D4-4F68-B1CD-EC0D1F5443C2}" srcOrd="1" destOrd="0" parTransId="{4D0B2252-EF43-4D6B-885A-08B01FA45492}" sibTransId="{925DDB3E-DF2E-4DBE-8231-F7972656577D}"/>
    <dgm:cxn modelId="{1C8CB4BA-23E6-4BDA-AB69-AA8D0713C528}" type="presOf" srcId="{92964713-16FF-4AF1-8AEA-0158B73AE9FF}" destId="{02A11E67-7CC4-46DF-BC22-E45C13410703}" srcOrd="0" destOrd="0" presId="urn:microsoft.com/office/officeart/2005/8/layout/hChevron3"/>
    <dgm:cxn modelId="{AC8310BB-91D3-46D9-961A-002A2CB9E0CD}" srcId="{676590A3-803F-4D1F-8A60-D6930CFA7C6B}" destId="{D0946EDB-AF54-4A2F-A298-B4D9618EC727}" srcOrd="4" destOrd="0" parTransId="{FC6EA2F7-F35A-4BD6-B3C2-FE7BA2CD4572}" sibTransId="{D23BE1DA-AE99-4207-A849-A3C8C315F62F}"/>
    <dgm:cxn modelId="{011C9B6F-34E9-4FC1-83B8-EA8EA5118213}" type="presOf" srcId="{AF17EE8F-B0B4-46AB-8A63-14BA1E791501}" destId="{E42EE4E0-E316-4705-A1D0-0EAE1D5043DF}" srcOrd="0" destOrd="0" presId="urn:microsoft.com/office/officeart/2005/8/layout/hChevron3"/>
    <dgm:cxn modelId="{2EA1DDCC-5022-4789-B8CE-FD4FBA165D98}" type="presOf" srcId="{6C15220B-A6CC-4C15-8EE0-DE871E1EC227}" destId="{73AB6ABE-0F97-4885-9999-2E77D3FECF7E}" srcOrd="0" destOrd="0" presId="urn:microsoft.com/office/officeart/2005/8/layout/hChevron3"/>
    <dgm:cxn modelId="{4AB25BBB-FF83-4F21-8DFF-21931948F320}" type="presOf" srcId="{00CD42EE-D4BE-4802-94B9-C7C5906DE474}" destId="{A5EEC1D8-887E-4F61-B9DA-EE700B6E9B1B}" srcOrd="0" destOrd="0" presId="urn:microsoft.com/office/officeart/2005/8/layout/hChevron3"/>
    <dgm:cxn modelId="{A53FCB6E-E972-42AA-9849-E87533EE5457}" type="presParOf" srcId="{4EA57787-45EB-4EAC-8222-E4E7FC508296}" destId="{73AB6ABE-0F97-4885-9999-2E77D3FECF7E}" srcOrd="0" destOrd="0" presId="urn:microsoft.com/office/officeart/2005/8/layout/hChevron3"/>
    <dgm:cxn modelId="{5E7F2432-77E5-439C-B7A3-80187ABBB6CA}" type="presParOf" srcId="{4EA57787-45EB-4EAC-8222-E4E7FC508296}" destId="{F67DA089-47C5-43F8-879F-107FB6E50E10}" srcOrd="1" destOrd="0" presId="urn:microsoft.com/office/officeart/2005/8/layout/hChevron3"/>
    <dgm:cxn modelId="{99618D7C-B317-4AB2-B24B-CFD50FAEA0F8}" type="presParOf" srcId="{4EA57787-45EB-4EAC-8222-E4E7FC508296}" destId="{6B72390F-48FE-45D3-9426-60E0B3045926}" srcOrd="2" destOrd="0" presId="urn:microsoft.com/office/officeart/2005/8/layout/hChevron3"/>
    <dgm:cxn modelId="{A7D55AE5-669C-4A30-A28E-1A5BAB50A7D2}" type="presParOf" srcId="{4EA57787-45EB-4EAC-8222-E4E7FC508296}" destId="{31F6548B-9794-4E1A-AFE4-BFC93AAFAEBE}" srcOrd="3" destOrd="0" presId="urn:microsoft.com/office/officeart/2005/8/layout/hChevron3"/>
    <dgm:cxn modelId="{30B197FA-3A07-49B6-A3D1-5BD831222D5C}" type="presParOf" srcId="{4EA57787-45EB-4EAC-8222-E4E7FC508296}" destId="{A5EEC1D8-887E-4F61-B9DA-EE700B6E9B1B}" srcOrd="4" destOrd="0" presId="urn:microsoft.com/office/officeart/2005/8/layout/hChevron3"/>
    <dgm:cxn modelId="{988CAC20-ECA8-4C21-91C8-7DBD852FBEA8}" type="presParOf" srcId="{4EA57787-45EB-4EAC-8222-E4E7FC508296}" destId="{999807B4-849E-4D5D-BDAB-F7A024037628}" srcOrd="5" destOrd="0" presId="urn:microsoft.com/office/officeart/2005/8/layout/hChevron3"/>
    <dgm:cxn modelId="{EB66894B-70DB-4B00-AD8D-C4F4A5034B6F}" type="presParOf" srcId="{4EA57787-45EB-4EAC-8222-E4E7FC508296}" destId="{4D3E25CB-DE23-486D-BF1E-2DD91833BC2F}" srcOrd="6" destOrd="0" presId="urn:microsoft.com/office/officeart/2005/8/layout/hChevron3"/>
    <dgm:cxn modelId="{F954644D-3125-45CA-8500-A8A773DF1ED2}" type="presParOf" srcId="{4EA57787-45EB-4EAC-8222-E4E7FC508296}" destId="{3753CA29-932A-4C4B-AC9D-3D8B5C7E7ADC}" srcOrd="7" destOrd="0" presId="urn:microsoft.com/office/officeart/2005/8/layout/hChevron3"/>
    <dgm:cxn modelId="{DA9A830F-B28E-4C95-9A1B-F219B5672594}" type="presParOf" srcId="{4EA57787-45EB-4EAC-8222-E4E7FC508296}" destId="{7511D92B-BB24-43B0-9400-60DDA0869A79}" srcOrd="8" destOrd="0" presId="urn:microsoft.com/office/officeart/2005/8/layout/hChevron3"/>
    <dgm:cxn modelId="{E077F2CE-6FD1-450C-8E72-F69AF18D4D27}" type="presParOf" srcId="{4EA57787-45EB-4EAC-8222-E4E7FC508296}" destId="{DE84165C-F8E5-4874-93F1-6F1B11A83A4F}" srcOrd="9" destOrd="0" presId="urn:microsoft.com/office/officeart/2005/8/layout/hChevron3"/>
    <dgm:cxn modelId="{265E6327-9A1D-4FEB-B61F-DFE1805FFB7C}" type="presParOf" srcId="{4EA57787-45EB-4EAC-8222-E4E7FC508296}" destId="{02A11E67-7CC4-46DF-BC22-E45C13410703}" srcOrd="10" destOrd="0" presId="urn:microsoft.com/office/officeart/2005/8/layout/hChevron3"/>
    <dgm:cxn modelId="{8F9A2A01-0BDC-458E-B450-549F09852715}" type="presParOf" srcId="{4EA57787-45EB-4EAC-8222-E4E7FC508296}" destId="{1CF39FC3-1BB8-47BD-B42F-66F21C615E26}" srcOrd="11" destOrd="0" presId="urn:microsoft.com/office/officeart/2005/8/layout/hChevron3"/>
    <dgm:cxn modelId="{190E240D-DE5C-4A4D-91CC-72E53196F346}" type="presParOf" srcId="{4EA57787-45EB-4EAC-8222-E4E7FC508296}" destId="{E42EE4E0-E316-4705-A1D0-0EAE1D5043DF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6590A3-803F-4D1F-8A60-D6930CFA7C6B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6C15220B-A6CC-4C15-8EE0-DE871E1EC227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X</a:t>
          </a:r>
          <a:endParaRPr lang="fr-FR" b="1" dirty="0">
            <a:solidFill>
              <a:schemeClr val="tx1"/>
            </a:solidFill>
          </a:endParaRPr>
        </a:p>
      </dgm:t>
    </dgm:pt>
    <dgm:pt modelId="{6D4F07B7-51F1-4DEF-BA40-55382941EE38}" type="parTrans" cxnId="{6084A8D9-99EE-4359-85FD-0C98C989639B}">
      <dgm:prSet/>
      <dgm:spPr/>
      <dgm:t>
        <a:bodyPr/>
        <a:lstStyle/>
        <a:p>
          <a:endParaRPr lang="fr-FR"/>
        </a:p>
      </dgm:t>
    </dgm:pt>
    <dgm:pt modelId="{6CD5A0C3-85C5-4FA8-9F65-171DA9B9CED5}" type="sibTrans" cxnId="{6084A8D9-99EE-4359-85FD-0C98C989639B}">
      <dgm:prSet/>
      <dgm:spPr/>
      <dgm:t>
        <a:bodyPr/>
        <a:lstStyle/>
        <a:p>
          <a:endParaRPr lang="fr-FR"/>
        </a:p>
      </dgm:t>
    </dgm:pt>
    <dgm:pt modelId="{125E4C31-F6D4-4F68-B1CD-EC0D1F5443C2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X</a:t>
          </a:r>
          <a:endParaRPr lang="fr-FR" b="1" dirty="0">
            <a:solidFill>
              <a:schemeClr val="tx1"/>
            </a:solidFill>
          </a:endParaRPr>
        </a:p>
      </dgm:t>
    </dgm:pt>
    <dgm:pt modelId="{4D0B2252-EF43-4D6B-885A-08B01FA45492}" type="parTrans" cxnId="{CF0A02BE-B94C-42EA-AF37-D7BF71FF4D54}">
      <dgm:prSet/>
      <dgm:spPr/>
      <dgm:t>
        <a:bodyPr/>
        <a:lstStyle/>
        <a:p>
          <a:endParaRPr lang="fr-FR"/>
        </a:p>
      </dgm:t>
    </dgm:pt>
    <dgm:pt modelId="{925DDB3E-DF2E-4DBE-8231-F7972656577D}" type="sibTrans" cxnId="{CF0A02BE-B94C-42EA-AF37-D7BF71FF4D54}">
      <dgm:prSet/>
      <dgm:spPr/>
      <dgm:t>
        <a:bodyPr/>
        <a:lstStyle/>
        <a:p>
          <a:endParaRPr lang="fr-FR"/>
        </a:p>
      </dgm:t>
    </dgm:pt>
    <dgm:pt modelId="{00CD42EE-D4BE-4802-94B9-C7C5906DE474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X</a:t>
          </a:r>
          <a:endParaRPr lang="fr-FR" b="1" dirty="0">
            <a:solidFill>
              <a:schemeClr val="tx1"/>
            </a:solidFill>
          </a:endParaRPr>
        </a:p>
      </dgm:t>
    </dgm:pt>
    <dgm:pt modelId="{42FD9767-BA0F-409D-B6B2-945ED79E378A}" type="parTrans" cxnId="{2E37B10F-E200-44C0-8923-4138CB223815}">
      <dgm:prSet/>
      <dgm:spPr/>
      <dgm:t>
        <a:bodyPr/>
        <a:lstStyle/>
        <a:p>
          <a:endParaRPr lang="fr-FR"/>
        </a:p>
      </dgm:t>
    </dgm:pt>
    <dgm:pt modelId="{1319A4F4-E9B8-482F-9FB4-104DDC34873E}" type="sibTrans" cxnId="{2E37B10F-E200-44C0-8923-4138CB223815}">
      <dgm:prSet/>
      <dgm:spPr/>
      <dgm:t>
        <a:bodyPr/>
        <a:lstStyle/>
        <a:p>
          <a:endParaRPr lang="fr-FR"/>
        </a:p>
      </dgm:t>
    </dgm:pt>
    <dgm:pt modelId="{CE2BEE11-67EA-4200-83D5-ABF1E5BC6705}">
      <dgm:prSet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X</a:t>
          </a:r>
          <a:endParaRPr lang="fr-FR" b="1" dirty="0">
            <a:solidFill>
              <a:schemeClr val="tx1"/>
            </a:solidFill>
          </a:endParaRPr>
        </a:p>
      </dgm:t>
    </dgm:pt>
    <dgm:pt modelId="{D5076F5E-B106-45F3-8D65-BE929E9583B5}" type="parTrans" cxnId="{0DD0EFDF-54FC-4D2C-AA43-1AD110591F64}">
      <dgm:prSet/>
      <dgm:spPr/>
      <dgm:t>
        <a:bodyPr/>
        <a:lstStyle/>
        <a:p>
          <a:endParaRPr lang="fr-FR"/>
        </a:p>
      </dgm:t>
    </dgm:pt>
    <dgm:pt modelId="{1D48AA41-26E9-4004-8559-B7DDA89B25C1}" type="sibTrans" cxnId="{0DD0EFDF-54FC-4D2C-AA43-1AD110591F64}">
      <dgm:prSet/>
      <dgm:spPr/>
      <dgm:t>
        <a:bodyPr/>
        <a:lstStyle/>
        <a:p>
          <a:endParaRPr lang="fr-FR"/>
        </a:p>
      </dgm:t>
    </dgm:pt>
    <dgm:pt modelId="{D0946EDB-AF54-4A2F-A298-B4D9618EC727}">
      <dgm:prSet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X</a:t>
          </a:r>
          <a:endParaRPr lang="fr-FR" b="1" dirty="0">
            <a:solidFill>
              <a:schemeClr val="tx1"/>
            </a:solidFill>
          </a:endParaRPr>
        </a:p>
      </dgm:t>
    </dgm:pt>
    <dgm:pt modelId="{FC6EA2F7-F35A-4BD6-B3C2-FE7BA2CD4572}" type="parTrans" cxnId="{AC8310BB-91D3-46D9-961A-002A2CB9E0CD}">
      <dgm:prSet/>
      <dgm:spPr/>
      <dgm:t>
        <a:bodyPr/>
        <a:lstStyle/>
        <a:p>
          <a:endParaRPr lang="fr-FR"/>
        </a:p>
      </dgm:t>
    </dgm:pt>
    <dgm:pt modelId="{D23BE1DA-AE99-4207-A849-A3C8C315F62F}" type="sibTrans" cxnId="{AC8310BB-91D3-46D9-961A-002A2CB9E0CD}">
      <dgm:prSet/>
      <dgm:spPr/>
      <dgm:t>
        <a:bodyPr/>
        <a:lstStyle/>
        <a:p>
          <a:endParaRPr lang="fr-FR"/>
        </a:p>
      </dgm:t>
    </dgm:pt>
    <dgm:pt modelId="{92964713-16FF-4AF1-8AEA-0158B73AE9FF}">
      <dgm:prSet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X</a:t>
          </a:r>
          <a:endParaRPr lang="fr-FR" b="1" dirty="0">
            <a:solidFill>
              <a:schemeClr val="tx1"/>
            </a:solidFill>
          </a:endParaRPr>
        </a:p>
      </dgm:t>
    </dgm:pt>
    <dgm:pt modelId="{1E877780-9611-424E-85C6-DF2A98CD8FB8}" type="parTrans" cxnId="{91FA0DCF-350B-415A-B44B-2D06C3041466}">
      <dgm:prSet/>
      <dgm:spPr/>
      <dgm:t>
        <a:bodyPr/>
        <a:lstStyle/>
        <a:p>
          <a:endParaRPr lang="fr-FR"/>
        </a:p>
      </dgm:t>
    </dgm:pt>
    <dgm:pt modelId="{6E292D28-3C3B-4335-8439-8A7A62ECBFEC}" type="sibTrans" cxnId="{91FA0DCF-350B-415A-B44B-2D06C3041466}">
      <dgm:prSet/>
      <dgm:spPr/>
      <dgm:t>
        <a:bodyPr/>
        <a:lstStyle/>
        <a:p>
          <a:endParaRPr lang="fr-FR"/>
        </a:p>
      </dgm:t>
    </dgm:pt>
    <dgm:pt modelId="{AF17EE8F-B0B4-46AB-8A63-14BA1E791501}">
      <dgm:prSet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(X)</a:t>
          </a:r>
          <a:endParaRPr lang="fr-FR" b="1" dirty="0">
            <a:solidFill>
              <a:schemeClr val="tx1"/>
            </a:solidFill>
          </a:endParaRPr>
        </a:p>
      </dgm:t>
    </dgm:pt>
    <dgm:pt modelId="{37FCB121-06D4-4F1C-BD20-0159197B2AE6}" type="parTrans" cxnId="{D885A198-1CB5-4115-9AAA-1F3107B68D64}">
      <dgm:prSet/>
      <dgm:spPr/>
      <dgm:t>
        <a:bodyPr/>
        <a:lstStyle/>
        <a:p>
          <a:endParaRPr lang="fr-FR"/>
        </a:p>
      </dgm:t>
    </dgm:pt>
    <dgm:pt modelId="{45341FA5-C424-4298-A4BB-78F5114F8B41}" type="sibTrans" cxnId="{D885A198-1CB5-4115-9AAA-1F3107B68D64}">
      <dgm:prSet/>
      <dgm:spPr/>
      <dgm:t>
        <a:bodyPr/>
        <a:lstStyle/>
        <a:p>
          <a:endParaRPr lang="fr-FR"/>
        </a:p>
      </dgm:t>
    </dgm:pt>
    <dgm:pt modelId="{4EA57787-45EB-4EAC-8222-E4E7FC508296}" type="pres">
      <dgm:prSet presAssocID="{676590A3-803F-4D1F-8A60-D6930CFA7C6B}" presName="Name0" presStyleCnt="0">
        <dgm:presLayoutVars>
          <dgm:dir/>
          <dgm:resizeHandles val="exact"/>
        </dgm:presLayoutVars>
      </dgm:prSet>
      <dgm:spPr/>
    </dgm:pt>
    <dgm:pt modelId="{73AB6ABE-0F97-4885-9999-2E77D3FECF7E}" type="pres">
      <dgm:prSet presAssocID="{6C15220B-A6CC-4C15-8EE0-DE871E1EC227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7DA089-47C5-43F8-879F-107FB6E50E10}" type="pres">
      <dgm:prSet presAssocID="{6CD5A0C3-85C5-4FA8-9F65-171DA9B9CED5}" presName="parSpace" presStyleCnt="0"/>
      <dgm:spPr/>
    </dgm:pt>
    <dgm:pt modelId="{6B72390F-48FE-45D3-9426-60E0B3045926}" type="pres">
      <dgm:prSet presAssocID="{125E4C31-F6D4-4F68-B1CD-EC0D1F5443C2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F6548B-9794-4E1A-AFE4-BFC93AAFAEBE}" type="pres">
      <dgm:prSet presAssocID="{925DDB3E-DF2E-4DBE-8231-F7972656577D}" presName="parSpace" presStyleCnt="0"/>
      <dgm:spPr/>
    </dgm:pt>
    <dgm:pt modelId="{A5EEC1D8-887E-4F61-B9DA-EE700B6E9B1B}" type="pres">
      <dgm:prSet presAssocID="{00CD42EE-D4BE-4802-94B9-C7C5906DE474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9807B4-849E-4D5D-BDAB-F7A024037628}" type="pres">
      <dgm:prSet presAssocID="{1319A4F4-E9B8-482F-9FB4-104DDC34873E}" presName="parSpace" presStyleCnt="0"/>
      <dgm:spPr/>
    </dgm:pt>
    <dgm:pt modelId="{4D3E25CB-DE23-486D-BF1E-2DD91833BC2F}" type="pres">
      <dgm:prSet presAssocID="{CE2BEE11-67EA-4200-83D5-ABF1E5BC6705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53CA29-932A-4C4B-AC9D-3D8B5C7E7ADC}" type="pres">
      <dgm:prSet presAssocID="{1D48AA41-26E9-4004-8559-B7DDA89B25C1}" presName="parSpace" presStyleCnt="0"/>
      <dgm:spPr/>
    </dgm:pt>
    <dgm:pt modelId="{7511D92B-BB24-43B0-9400-60DDA0869A79}" type="pres">
      <dgm:prSet presAssocID="{D0946EDB-AF54-4A2F-A298-B4D9618EC727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84165C-F8E5-4874-93F1-6F1B11A83A4F}" type="pres">
      <dgm:prSet presAssocID="{D23BE1DA-AE99-4207-A849-A3C8C315F62F}" presName="parSpace" presStyleCnt="0"/>
      <dgm:spPr/>
    </dgm:pt>
    <dgm:pt modelId="{02A11E67-7CC4-46DF-BC22-E45C13410703}" type="pres">
      <dgm:prSet presAssocID="{92964713-16FF-4AF1-8AEA-0158B73AE9FF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F39FC3-1BB8-47BD-B42F-66F21C615E26}" type="pres">
      <dgm:prSet presAssocID="{6E292D28-3C3B-4335-8439-8A7A62ECBFEC}" presName="parSpace" presStyleCnt="0"/>
      <dgm:spPr/>
    </dgm:pt>
    <dgm:pt modelId="{E42EE4E0-E316-4705-A1D0-0EAE1D5043DF}" type="pres">
      <dgm:prSet presAssocID="{AF17EE8F-B0B4-46AB-8A63-14BA1E791501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D0EFDF-54FC-4D2C-AA43-1AD110591F64}" srcId="{676590A3-803F-4D1F-8A60-D6930CFA7C6B}" destId="{CE2BEE11-67EA-4200-83D5-ABF1E5BC6705}" srcOrd="3" destOrd="0" parTransId="{D5076F5E-B106-45F3-8D65-BE929E9583B5}" sibTransId="{1D48AA41-26E9-4004-8559-B7DDA89B25C1}"/>
    <dgm:cxn modelId="{D6662E44-9487-41B5-9CE4-A508434CB1D7}" type="presOf" srcId="{AF17EE8F-B0B4-46AB-8A63-14BA1E791501}" destId="{E42EE4E0-E316-4705-A1D0-0EAE1D5043DF}" srcOrd="0" destOrd="0" presId="urn:microsoft.com/office/officeart/2005/8/layout/hChevron3"/>
    <dgm:cxn modelId="{24893296-E0CE-4F40-BED2-4C099CDD7AB4}" type="presOf" srcId="{125E4C31-F6D4-4F68-B1CD-EC0D1F5443C2}" destId="{6B72390F-48FE-45D3-9426-60E0B3045926}" srcOrd="0" destOrd="0" presId="urn:microsoft.com/office/officeart/2005/8/layout/hChevron3"/>
    <dgm:cxn modelId="{D885A198-1CB5-4115-9AAA-1F3107B68D64}" srcId="{676590A3-803F-4D1F-8A60-D6930CFA7C6B}" destId="{AF17EE8F-B0B4-46AB-8A63-14BA1E791501}" srcOrd="6" destOrd="0" parTransId="{37FCB121-06D4-4F1C-BD20-0159197B2AE6}" sibTransId="{45341FA5-C424-4298-A4BB-78F5114F8B41}"/>
    <dgm:cxn modelId="{91FA0DCF-350B-415A-B44B-2D06C3041466}" srcId="{676590A3-803F-4D1F-8A60-D6930CFA7C6B}" destId="{92964713-16FF-4AF1-8AEA-0158B73AE9FF}" srcOrd="5" destOrd="0" parTransId="{1E877780-9611-424E-85C6-DF2A98CD8FB8}" sibTransId="{6E292D28-3C3B-4335-8439-8A7A62ECBFEC}"/>
    <dgm:cxn modelId="{B5E47798-8BC1-4B7E-A653-EE4D4B61446F}" type="presOf" srcId="{D0946EDB-AF54-4A2F-A298-B4D9618EC727}" destId="{7511D92B-BB24-43B0-9400-60DDA0869A79}" srcOrd="0" destOrd="0" presId="urn:microsoft.com/office/officeart/2005/8/layout/hChevron3"/>
    <dgm:cxn modelId="{C697540A-FE52-491D-B7A8-A2938045C542}" type="presOf" srcId="{00CD42EE-D4BE-4802-94B9-C7C5906DE474}" destId="{A5EEC1D8-887E-4F61-B9DA-EE700B6E9B1B}" srcOrd="0" destOrd="0" presId="urn:microsoft.com/office/officeart/2005/8/layout/hChevron3"/>
    <dgm:cxn modelId="{3BC53951-E930-4643-8D2B-8A80797D0C30}" type="presOf" srcId="{676590A3-803F-4D1F-8A60-D6930CFA7C6B}" destId="{4EA57787-45EB-4EAC-8222-E4E7FC508296}" srcOrd="0" destOrd="0" presId="urn:microsoft.com/office/officeart/2005/8/layout/hChevron3"/>
    <dgm:cxn modelId="{6084A8D9-99EE-4359-85FD-0C98C989639B}" srcId="{676590A3-803F-4D1F-8A60-D6930CFA7C6B}" destId="{6C15220B-A6CC-4C15-8EE0-DE871E1EC227}" srcOrd="0" destOrd="0" parTransId="{6D4F07B7-51F1-4DEF-BA40-55382941EE38}" sibTransId="{6CD5A0C3-85C5-4FA8-9F65-171DA9B9CED5}"/>
    <dgm:cxn modelId="{2E37B10F-E200-44C0-8923-4138CB223815}" srcId="{676590A3-803F-4D1F-8A60-D6930CFA7C6B}" destId="{00CD42EE-D4BE-4802-94B9-C7C5906DE474}" srcOrd="2" destOrd="0" parTransId="{42FD9767-BA0F-409D-B6B2-945ED79E378A}" sibTransId="{1319A4F4-E9B8-482F-9FB4-104DDC34873E}"/>
    <dgm:cxn modelId="{2A3555EE-A681-4C90-A8A7-E8490D12FD64}" type="presOf" srcId="{CE2BEE11-67EA-4200-83D5-ABF1E5BC6705}" destId="{4D3E25CB-DE23-486D-BF1E-2DD91833BC2F}" srcOrd="0" destOrd="0" presId="urn:microsoft.com/office/officeart/2005/8/layout/hChevron3"/>
    <dgm:cxn modelId="{CF0A02BE-B94C-42EA-AF37-D7BF71FF4D54}" srcId="{676590A3-803F-4D1F-8A60-D6930CFA7C6B}" destId="{125E4C31-F6D4-4F68-B1CD-EC0D1F5443C2}" srcOrd="1" destOrd="0" parTransId="{4D0B2252-EF43-4D6B-885A-08B01FA45492}" sibTransId="{925DDB3E-DF2E-4DBE-8231-F7972656577D}"/>
    <dgm:cxn modelId="{AC8310BB-91D3-46D9-961A-002A2CB9E0CD}" srcId="{676590A3-803F-4D1F-8A60-D6930CFA7C6B}" destId="{D0946EDB-AF54-4A2F-A298-B4D9618EC727}" srcOrd="4" destOrd="0" parTransId="{FC6EA2F7-F35A-4BD6-B3C2-FE7BA2CD4572}" sibTransId="{D23BE1DA-AE99-4207-A849-A3C8C315F62F}"/>
    <dgm:cxn modelId="{B8A8BDE3-CF0C-4D4C-B305-AAF9329D33FB}" type="presOf" srcId="{6C15220B-A6CC-4C15-8EE0-DE871E1EC227}" destId="{73AB6ABE-0F97-4885-9999-2E77D3FECF7E}" srcOrd="0" destOrd="0" presId="urn:microsoft.com/office/officeart/2005/8/layout/hChevron3"/>
    <dgm:cxn modelId="{E0BFB45F-8774-4B10-9A36-60193A024D90}" type="presOf" srcId="{92964713-16FF-4AF1-8AEA-0158B73AE9FF}" destId="{02A11E67-7CC4-46DF-BC22-E45C13410703}" srcOrd="0" destOrd="0" presId="urn:microsoft.com/office/officeart/2005/8/layout/hChevron3"/>
    <dgm:cxn modelId="{703B5315-A532-470A-B067-0A67EC57990D}" type="presParOf" srcId="{4EA57787-45EB-4EAC-8222-E4E7FC508296}" destId="{73AB6ABE-0F97-4885-9999-2E77D3FECF7E}" srcOrd="0" destOrd="0" presId="urn:microsoft.com/office/officeart/2005/8/layout/hChevron3"/>
    <dgm:cxn modelId="{998D2AE1-0629-4B0D-A390-97ABF2971EB1}" type="presParOf" srcId="{4EA57787-45EB-4EAC-8222-E4E7FC508296}" destId="{F67DA089-47C5-43F8-879F-107FB6E50E10}" srcOrd="1" destOrd="0" presId="urn:microsoft.com/office/officeart/2005/8/layout/hChevron3"/>
    <dgm:cxn modelId="{72798E18-EC2C-4945-B56E-D5F13A21F438}" type="presParOf" srcId="{4EA57787-45EB-4EAC-8222-E4E7FC508296}" destId="{6B72390F-48FE-45D3-9426-60E0B3045926}" srcOrd="2" destOrd="0" presId="urn:microsoft.com/office/officeart/2005/8/layout/hChevron3"/>
    <dgm:cxn modelId="{035689A5-8E01-4FDF-B195-219D720DF1D8}" type="presParOf" srcId="{4EA57787-45EB-4EAC-8222-E4E7FC508296}" destId="{31F6548B-9794-4E1A-AFE4-BFC93AAFAEBE}" srcOrd="3" destOrd="0" presId="urn:microsoft.com/office/officeart/2005/8/layout/hChevron3"/>
    <dgm:cxn modelId="{A456B290-8131-4C4F-8BCE-68B043F224CF}" type="presParOf" srcId="{4EA57787-45EB-4EAC-8222-E4E7FC508296}" destId="{A5EEC1D8-887E-4F61-B9DA-EE700B6E9B1B}" srcOrd="4" destOrd="0" presId="urn:microsoft.com/office/officeart/2005/8/layout/hChevron3"/>
    <dgm:cxn modelId="{E24420DA-B7D0-41E7-A20C-E78037BF9F12}" type="presParOf" srcId="{4EA57787-45EB-4EAC-8222-E4E7FC508296}" destId="{999807B4-849E-4D5D-BDAB-F7A024037628}" srcOrd="5" destOrd="0" presId="urn:microsoft.com/office/officeart/2005/8/layout/hChevron3"/>
    <dgm:cxn modelId="{B3488E98-4BF0-47E2-AED1-A4F4351AD992}" type="presParOf" srcId="{4EA57787-45EB-4EAC-8222-E4E7FC508296}" destId="{4D3E25CB-DE23-486D-BF1E-2DD91833BC2F}" srcOrd="6" destOrd="0" presId="urn:microsoft.com/office/officeart/2005/8/layout/hChevron3"/>
    <dgm:cxn modelId="{FEBA50F4-4BF0-496B-B87C-E35CC511EB41}" type="presParOf" srcId="{4EA57787-45EB-4EAC-8222-E4E7FC508296}" destId="{3753CA29-932A-4C4B-AC9D-3D8B5C7E7ADC}" srcOrd="7" destOrd="0" presId="urn:microsoft.com/office/officeart/2005/8/layout/hChevron3"/>
    <dgm:cxn modelId="{EC1EDAF3-3A43-4C32-B3BA-E73B4FFDC44B}" type="presParOf" srcId="{4EA57787-45EB-4EAC-8222-E4E7FC508296}" destId="{7511D92B-BB24-43B0-9400-60DDA0869A79}" srcOrd="8" destOrd="0" presId="urn:microsoft.com/office/officeart/2005/8/layout/hChevron3"/>
    <dgm:cxn modelId="{15D7D2B1-9C56-4D86-847F-1A93AB3466CF}" type="presParOf" srcId="{4EA57787-45EB-4EAC-8222-E4E7FC508296}" destId="{DE84165C-F8E5-4874-93F1-6F1B11A83A4F}" srcOrd="9" destOrd="0" presId="urn:microsoft.com/office/officeart/2005/8/layout/hChevron3"/>
    <dgm:cxn modelId="{DA3DEF97-7EA6-4ADD-9F14-45207D6B26A2}" type="presParOf" srcId="{4EA57787-45EB-4EAC-8222-E4E7FC508296}" destId="{02A11E67-7CC4-46DF-BC22-E45C13410703}" srcOrd="10" destOrd="0" presId="urn:microsoft.com/office/officeart/2005/8/layout/hChevron3"/>
    <dgm:cxn modelId="{C96CE773-FA0F-4B2E-95BC-C4D19537C853}" type="presParOf" srcId="{4EA57787-45EB-4EAC-8222-E4E7FC508296}" destId="{1CF39FC3-1BB8-47BD-B42F-66F21C615E26}" srcOrd="11" destOrd="0" presId="urn:microsoft.com/office/officeart/2005/8/layout/hChevron3"/>
    <dgm:cxn modelId="{C06AE51C-DFD3-4CC1-9AB2-E0139DC25C4C}" type="presParOf" srcId="{4EA57787-45EB-4EAC-8222-E4E7FC508296}" destId="{E42EE4E0-E316-4705-A1D0-0EAE1D5043DF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6590A3-803F-4D1F-8A60-D6930CFA7C6B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</dgm:pt>
    <dgm:pt modelId="{6C15220B-A6CC-4C15-8EE0-DE871E1EC227}">
      <dgm:prSet phldrT="[Texte]"/>
      <dgm:spPr/>
      <dgm:t>
        <a:bodyPr/>
        <a:lstStyle/>
        <a:p>
          <a:endParaRPr lang="fr-FR" dirty="0"/>
        </a:p>
      </dgm:t>
    </dgm:pt>
    <dgm:pt modelId="{6D4F07B7-51F1-4DEF-BA40-55382941EE38}" type="parTrans" cxnId="{6084A8D9-99EE-4359-85FD-0C98C989639B}">
      <dgm:prSet/>
      <dgm:spPr/>
      <dgm:t>
        <a:bodyPr/>
        <a:lstStyle/>
        <a:p>
          <a:endParaRPr lang="fr-FR"/>
        </a:p>
      </dgm:t>
    </dgm:pt>
    <dgm:pt modelId="{6CD5A0C3-85C5-4FA8-9F65-171DA9B9CED5}" type="sibTrans" cxnId="{6084A8D9-99EE-4359-85FD-0C98C989639B}">
      <dgm:prSet/>
      <dgm:spPr/>
      <dgm:t>
        <a:bodyPr/>
        <a:lstStyle/>
        <a:p>
          <a:endParaRPr lang="fr-FR"/>
        </a:p>
      </dgm:t>
    </dgm:pt>
    <dgm:pt modelId="{125E4C31-F6D4-4F68-B1CD-EC0D1F5443C2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X</a:t>
          </a:r>
          <a:endParaRPr lang="fr-FR" b="1" dirty="0">
            <a:solidFill>
              <a:schemeClr val="tx1"/>
            </a:solidFill>
          </a:endParaRPr>
        </a:p>
      </dgm:t>
    </dgm:pt>
    <dgm:pt modelId="{4D0B2252-EF43-4D6B-885A-08B01FA45492}" type="parTrans" cxnId="{CF0A02BE-B94C-42EA-AF37-D7BF71FF4D54}">
      <dgm:prSet/>
      <dgm:spPr/>
      <dgm:t>
        <a:bodyPr/>
        <a:lstStyle/>
        <a:p>
          <a:endParaRPr lang="fr-FR"/>
        </a:p>
      </dgm:t>
    </dgm:pt>
    <dgm:pt modelId="{925DDB3E-DF2E-4DBE-8231-F7972656577D}" type="sibTrans" cxnId="{CF0A02BE-B94C-42EA-AF37-D7BF71FF4D54}">
      <dgm:prSet/>
      <dgm:spPr/>
      <dgm:t>
        <a:bodyPr/>
        <a:lstStyle/>
        <a:p>
          <a:endParaRPr lang="fr-FR"/>
        </a:p>
      </dgm:t>
    </dgm:pt>
    <dgm:pt modelId="{00CD42EE-D4BE-4802-94B9-C7C5906DE474}">
      <dgm:prSet phldrT="[Texte]"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X</a:t>
          </a:r>
          <a:endParaRPr lang="fr-FR" b="1" dirty="0">
            <a:solidFill>
              <a:schemeClr val="tx1"/>
            </a:solidFill>
          </a:endParaRPr>
        </a:p>
      </dgm:t>
    </dgm:pt>
    <dgm:pt modelId="{42FD9767-BA0F-409D-B6B2-945ED79E378A}" type="parTrans" cxnId="{2E37B10F-E200-44C0-8923-4138CB223815}">
      <dgm:prSet/>
      <dgm:spPr/>
      <dgm:t>
        <a:bodyPr/>
        <a:lstStyle/>
        <a:p>
          <a:endParaRPr lang="fr-FR"/>
        </a:p>
      </dgm:t>
    </dgm:pt>
    <dgm:pt modelId="{1319A4F4-E9B8-482F-9FB4-104DDC34873E}" type="sibTrans" cxnId="{2E37B10F-E200-44C0-8923-4138CB223815}">
      <dgm:prSet/>
      <dgm:spPr/>
      <dgm:t>
        <a:bodyPr/>
        <a:lstStyle/>
        <a:p>
          <a:endParaRPr lang="fr-FR"/>
        </a:p>
      </dgm:t>
    </dgm:pt>
    <dgm:pt modelId="{CE2BEE11-67EA-4200-83D5-ABF1E5BC6705}">
      <dgm:prSet/>
      <dgm:spPr/>
      <dgm:t>
        <a:bodyPr/>
        <a:lstStyle/>
        <a:p>
          <a:r>
            <a:rPr lang="fr-FR" b="1" dirty="0" smtClean="0">
              <a:solidFill>
                <a:schemeClr val="tx1"/>
              </a:solidFill>
            </a:rPr>
            <a:t>X</a:t>
          </a:r>
          <a:endParaRPr lang="fr-FR" b="1" dirty="0">
            <a:solidFill>
              <a:schemeClr val="tx1"/>
            </a:solidFill>
          </a:endParaRPr>
        </a:p>
      </dgm:t>
    </dgm:pt>
    <dgm:pt modelId="{D5076F5E-B106-45F3-8D65-BE929E9583B5}" type="parTrans" cxnId="{0DD0EFDF-54FC-4D2C-AA43-1AD110591F64}">
      <dgm:prSet/>
      <dgm:spPr/>
      <dgm:t>
        <a:bodyPr/>
        <a:lstStyle/>
        <a:p>
          <a:endParaRPr lang="fr-FR"/>
        </a:p>
      </dgm:t>
    </dgm:pt>
    <dgm:pt modelId="{1D48AA41-26E9-4004-8559-B7DDA89B25C1}" type="sibTrans" cxnId="{0DD0EFDF-54FC-4D2C-AA43-1AD110591F64}">
      <dgm:prSet/>
      <dgm:spPr/>
      <dgm:t>
        <a:bodyPr/>
        <a:lstStyle/>
        <a:p>
          <a:endParaRPr lang="fr-FR"/>
        </a:p>
      </dgm:t>
    </dgm:pt>
    <dgm:pt modelId="{92964713-16FF-4AF1-8AEA-0158B73AE9FF}">
      <dgm:prSet/>
      <dgm:spPr/>
      <dgm:t>
        <a:bodyPr/>
        <a:lstStyle/>
        <a:p>
          <a:endParaRPr lang="fr-FR" dirty="0"/>
        </a:p>
      </dgm:t>
    </dgm:pt>
    <dgm:pt modelId="{1E877780-9611-424E-85C6-DF2A98CD8FB8}" type="parTrans" cxnId="{91FA0DCF-350B-415A-B44B-2D06C3041466}">
      <dgm:prSet/>
      <dgm:spPr/>
      <dgm:t>
        <a:bodyPr/>
        <a:lstStyle/>
        <a:p>
          <a:endParaRPr lang="fr-FR"/>
        </a:p>
      </dgm:t>
    </dgm:pt>
    <dgm:pt modelId="{6E292D28-3C3B-4335-8439-8A7A62ECBFEC}" type="sibTrans" cxnId="{91FA0DCF-350B-415A-B44B-2D06C3041466}">
      <dgm:prSet/>
      <dgm:spPr/>
      <dgm:t>
        <a:bodyPr/>
        <a:lstStyle/>
        <a:p>
          <a:endParaRPr lang="fr-FR"/>
        </a:p>
      </dgm:t>
    </dgm:pt>
    <dgm:pt modelId="{AF17EE8F-B0B4-46AB-8A63-14BA1E791501}">
      <dgm:prSet/>
      <dgm:spPr/>
      <dgm:t>
        <a:bodyPr/>
        <a:lstStyle/>
        <a:p>
          <a:endParaRPr lang="fr-FR" dirty="0"/>
        </a:p>
      </dgm:t>
    </dgm:pt>
    <dgm:pt modelId="{37FCB121-06D4-4F1C-BD20-0159197B2AE6}" type="parTrans" cxnId="{D885A198-1CB5-4115-9AAA-1F3107B68D64}">
      <dgm:prSet/>
      <dgm:spPr/>
      <dgm:t>
        <a:bodyPr/>
        <a:lstStyle/>
        <a:p>
          <a:endParaRPr lang="fr-FR"/>
        </a:p>
      </dgm:t>
    </dgm:pt>
    <dgm:pt modelId="{45341FA5-C424-4298-A4BB-78F5114F8B41}" type="sibTrans" cxnId="{D885A198-1CB5-4115-9AAA-1F3107B68D64}">
      <dgm:prSet/>
      <dgm:spPr/>
      <dgm:t>
        <a:bodyPr/>
        <a:lstStyle/>
        <a:p>
          <a:endParaRPr lang="fr-FR"/>
        </a:p>
      </dgm:t>
    </dgm:pt>
    <dgm:pt modelId="{D0946EDB-AF54-4A2F-A298-B4D9618EC727}">
      <dgm:prSet/>
      <dgm:spPr/>
      <dgm:t>
        <a:bodyPr/>
        <a:lstStyle/>
        <a:p>
          <a:endParaRPr lang="fr-FR" dirty="0"/>
        </a:p>
      </dgm:t>
    </dgm:pt>
    <dgm:pt modelId="{D23BE1DA-AE99-4207-A849-A3C8C315F62F}" type="sibTrans" cxnId="{AC8310BB-91D3-46D9-961A-002A2CB9E0CD}">
      <dgm:prSet/>
      <dgm:spPr/>
      <dgm:t>
        <a:bodyPr/>
        <a:lstStyle/>
        <a:p>
          <a:endParaRPr lang="fr-FR"/>
        </a:p>
      </dgm:t>
    </dgm:pt>
    <dgm:pt modelId="{FC6EA2F7-F35A-4BD6-B3C2-FE7BA2CD4572}" type="parTrans" cxnId="{AC8310BB-91D3-46D9-961A-002A2CB9E0CD}">
      <dgm:prSet/>
      <dgm:spPr/>
      <dgm:t>
        <a:bodyPr/>
        <a:lstStyle/>
        <a:p>
          <a:endParaRPr lang="fr-FR"/>
        </a:p>
      </dgm:t>
    </dgm:pt>
    <dgm:pt modelId="{4EA57787-45EB-4EAC-8222-E4E7FC508296}" type="pres">
      <dgm:prSet presAssocID="{676590A3-803F-4D1F-8A60-D6930CFA7C6B}" presName="Name0" presStyleCnt="0">
        <dgm:presLayoutVars>
          <dgm:dir/>
          <dgm:resizeHandles val="exact"/>
        </dgm:presLayoutVars>
      </dgm:prSet>
      <dgm:spPr/>
    </dgm:pt>
    <dgm:pt modelId="{73AB6ABE-0F97-4885-9999-2E77D3FECF7E}" type="pres">
      <dgm:prSet presAssocID="{6C15220B-A6CC-4C15-8EE0-DE871E1EC227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7DA089-47C5-43F8-879F-107FB6E50E10}" type="pres">
      <dgm:prSet presAssocID="{6CD5A0C3-85C5-4FA8-9F65-171DA9B9CED5}" presName="parSpace" presStyleCnt="0"/>
      <dgm:spPr/>
    </dgm:pt>
    <dgm:pt modelId="{6B72390F-48FE-45D3-9426-60E0B3045926}" type="pres">
      <dgm:prSet presAssocID="{125E4C31-F6D4-4F68-B1CD-EC0D1F5443C2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F6548B-9794-4E1A-AFE4-BFC93AAFAEBE}" type="pres">
      <dgm:prSet presAssocID="{925DDB3E-DF2E-4DBE-8231-F7972656577D}" presName="parSpace" presStyleCnt="0"/>
      <dgm:spPr/>
    </dgm:pt>
    <dgm:pt modelId="{A5EEC1D8-887E-4F61-B9DA-EE700B6E9B1B}" type="pres">
      <dgm:prSet presAssocID="{00CD42EE-D4BE-4802-94B9-C7C5906DE474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9807B4-849E-4D5D-BDAB-F7A024037628}" type="pres">
      <dgm:prSet presAssocID="{1319A4F4-E9B8-482F-9FB4-104DDC34873E}" presName="parSpace" presStyleCnt="0"/>
      <dgm:spPr/>
    </dgm:pt>
    <dgm:pt modelId="{4D3E25CB-DE23-486D-BF1E-2DD91833BC2F}" type="pres">
      <dgm:prSet presAssocID="{CE2BEE11-67EA-4200-83D5-ABF1E5BC6705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53CA29-932A-4C4B-AC9D-3D8B5C7E7ADC}" type="pres">
      <dgm:prSet presAssocID="{1D48AA41-26E9-4004-8559-B7DDA89B25C1}" presName="parSpace" presStyleCnt="0"/>
      <dgm:spPr/>
    </dgm:pt>
    <dgm:pt modelId="{7511D92B-BB24-43B0-9400-60DDA0869A79}" type="pres">
      <dgm:prSet presAssocID="{D0946EDB-AF54-4A2F-A298-B4D9618EC727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84165C-F8E5-4874-93F1-6F1B11A83A4F}" type="pres">
      <dgm:prSet presAssocID="{D23BE1DA-AE99-4207-A849-A3C8C315F62F}" presName="parSpace" presStyleCnt="0"/>
      <dgm:spPr/>
    </dgm:pt>
    <dgm:pt modelId="{02A11E67-7CC4-46DF-BC22-E45C13410703}" type="pres">
      <dgm:prSet presAssocID="{92964713-16FF-4AF1-8AEA-0158B73AE9FF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F39FC3-1BB8-47BD-B42F-66F21C615E26}" type="pres">
      <dgm:prSet presAssocID="{6E292D28-3C3B-4335-8439-8A7A62ECBFEC}" presName="parSpace" presStyleCnt="0"/>
      <dgm:spPr/>
    </dgm:pt>
    <dgm:pt modelId="{E42EE4E0-E316-4705-A1D0-0EAE1D5043DF}" type="pres">
      <dgm:prSet presAssocID="{AF17EE8F-B0B4-46AB-8A63-14BA1E791501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D0EFDF-54FC-4D2C-AA43-1AD110591F64}" srcId="{676590A3-803F-4D1F-8A60-D6930CFA7C6B}" destId="{CE2BEE11-67EA-4200-83D5-ABF1E5BC6705}" srcOrd="3" destOrd="0" parTransId="{D5076F5E-B106-45F3-8D65-BE929E9583B5}" sibTransId="{1D48AA41-26E9-4004-8559-B7DDA89B25C1}"/>
    <dgm:cxn modelId="{8267FA8E-E6A0-40C6-AAB2-2D0D37D0C658}" type="presOf" srcId="{92964713-16FF-4AF1-8AEA-0158B73AE9FF}" destId="{02A11E67-7CC4-46DF-BC22-E45C13410703}" srcOrd="0" destOrd="0" presId="urn:microsoft.com/office/officeart/2005/8/layout/hChevron3"/>
    <dgm:cxn modelId="{382ECA49-704E-4679-9199-1DBDBEAB5D7E}" type="presOf" srcId="{00CD42EE-D4BE-4802-94B9-C7C5906DE474}" destId="{A5EEC1D8-887E-4F61-B9DA-EE700B6E9B1B}" srcOrd="0" destOrd="0" presId="urn:microsoft.com/office/officeart/2005/8/layout/hChevron3"/>
    <dgm:cxn modelId="{7632A864-6614-4F90-BBE4-8957E8459B24}" type="presOf" srcId="{676590A3-803F-4D1F-8A60-D6930CFA7C6B}" destId="{4EA57787-45EB-4EAC-8222-E4E7FC508296}" srcOrd="0" destOrd="0" presId="urn:microsoft.com/office/officeart/2005/8/layout/hChevron3"/>
    <dgm:cxn modelId="{3CBE5F06-2C69-47C8-B2DA-887B26F055F2}" type="presOf" srcId="{6C15220B-A6CC-4C15-8EE0-DE871E1EC227}" destId="{73AB6ABE-0F97-4885-9999-2E77D3FECF7E}" srcOrd="0" destOrd="0" presId="urn:microsoft.com/office/officeart/2005/8/layout/hChevron3"/>
    <dgm:cxn modelId="{D885A198-1CB5-4115-9AAA-1F3107B68D64}" srcId="{676590A3-803F-4D1F-8A60-D6930CFA7C6B}" destId="{AF17EE8F-B0B4-46AB-8A63-14BA1E791501}" srcOrd="6" destOrd="0" parTransId="{37FCB121-06D4-4F1C-BD20-0159197B2AE6}" sibTransId="{45341FA5-C424-4298-A4BB-78F5114F8B41}"/>
    <dgm:cxn modelId="{D8D5C7AE-2CF6-4B49-8901-BBA87F22B2E4}" type="presOf" srcId="{CE2BEE11-67EA-4200-83D5-ABF1E5BC6705}" destId="{4D3E25CB-DE23-486D-BF1E-2DD91833BC2F}" srcOrd="0" destOrd="0" presId="urn:microsoft.com/office/officeart/2005/8/layout/hChevron3"/>
    <dgm:cxn modelId="{91FA0DCF-350B-415A-B44B-2D06C3041466}" srcId="{676590A3-803F-4D1F-8A60-D6930CFA7C6B}" destId="{92964713-16FF-4AF1-8AEA-0158B73AE9FF}" srcOrd="5" destOrd="0" parTransId="{1E877780-9611-424E-85C6-DF2A98CD8FB8}" sibTransId="{6E292D28-3C3B-4335-8439-8A7A62ECBFEC}"/>
    <dgm:cxn modelId="{6084A8D9-99EE-4359-85FD-0C98C989639B}" srcId="{676590A3-803F-4D1F-8A60-D6930CFA7C6B}" destId="{6C15220B-A6CC-4C15-8EE0-DE871E1EC227}" srcOrd="0" destOrd="0" parTransId="{6D4F07B7-51F1-4DEF-BA40-55382941EE38}" sibTransId="{6CD5A0C3-85C5-4FA8-9F65-171DA9B9CED5}"/>
    <dgm:cxn modelId="{2E37B10F-E200-44C0-8923-4138CB223815}" srcId="{676590A3-803F-4D1F-8A60-D6930CFA7C6B}" destId="{00CD42EE-D4BE-4802-94B9-C7C5906DE474}" srcOrd="2" destOrd="0" parTransId="{42FD9767-BA0F-409D-B6B2-945ED79E378A}" sibTransId="{1319A4F4-E9B8-482F-9FB4-104DDC34873E}"/>
    <dgm:cxn modelId="{CF0A02BE-B94C-42EA-AF37-D7BF71FF4D54}" srcId="{676590A3-803F-4D1F-8A60-D6930CFA7C6B}" destId="{125E4C31-F6D4-4F68-B1CD-EC0D1F5443C2}" srcOrd="1" destOrd="0" parTransId="{4D0B2252-EF43-4D6B-885A-08B01FA45492}" sibTransId="{925DDB3E-DF2E-4DBE-8231-F7972656577D}"/>
    <dgm:cxn modelId="{AC8310BB-91D3-46D9-961A-002A2CB9E0CD}" srcId="{676590A3-803F-4D1F-8A60-D6930CFA7C6B}" destId="{D0946EDB-AF54-4A2F-A298-B4D9618EC727}" srcOrd="4" destOrd="0" parTransId="{FC6EA2F7-F35A-4BD6-B3C2-FE7BA2CD4572}" sibTransId="{D23BE1DA-AE99-4207-A849-A3C8C315F62F}"/>
    <dgm:cxn modelId="{8655CCE8-3922-4D35-B5C7-A32B8644B420}" type="presOf" srcId="{AF17EE8F-B0B4-46AB-8A63-14BA1E791501}" destId="{E42EE4E0-E316-4705-A1D0-0EAE1D5043DF}" srcOrd="0" destOrd="0" presId="urn:microsoft.com/office/officeart/2005/8/layout/hChevron3"/>
    <dgm:cxn modelId="{A27F1102-F878-44B3-A52B-2C93FD1B4681}" type="presOf" srcId="{125E4C31-F6D4-4F68-B1CD-EC0D1F5443C2}" destId="{6B72390F-48FE-45D3-9426-60E0B3045926}" srcOrd="0" destOrd="0" presId="urn:microsoft.com/office/officeart/2005/8/layout/hChevron3"/>
    <dgm:cxn modelId="{F29AAAF0-BC28-4E6D-9F8C-753FB9B15960}" type="presOf" srcId="{D0946EDB-AF54-4A2F-A298-B4D9618EC727}" destId="{7511D92B-BB24-43B0-9400-60DDA0869A79}" srcOrd="0" destOrd="0" presId="urn:microsoft.com/office/officeart/2005/8/layout/hChevron3"/>
    <dgm:cxn modelId="{37852EDB-2CD9-4098-9DFB-7E6AAF864952}" type="presParOf" srcId="{4EA57787-45EB-4EAC-8222-E4E7FC508296}" destId="{73AB6ABE-0F97-4885-9999-2E77D3FECF7E}" srcOrd="0" destOrd="0" presId="urn:microsoft.com/office/officeart/2005/8/layout/hChevron3"/>
    <dgm:cxn modelId="{B8AA1E8F-DE93-4047-B702-0F8FF6361D51}" type="presParOf" srcId="{4EA57787-45EB-4EAC-8222-E4E7FC508296}" destId="{F67DA089-47C5-43F8-879F-107FB6E50E10}" srcOrd="1" destOrd="0" presId="urn:microsoft.com/office/officeart/2005/8/layout/hChevron3"/>
    <dgm:cxn modelId="{BFD2AC6F-42B7-4058-ADDB-8114F5204833}" type="presParOf" srcId="{4EA57787-45EB-4EAC-8222-E4E7FC508296}" destId="{6B72390F-48FE-45D3-9426-60E0B3045926}" srcOrd="2" destOrd="0" presId="urn:microsoft.com/office/officeart/2005/8/layout/hChevron3"/>
    <dgm:cxn modelId="{E44CC718-B13D-44F6-BF02-DFB2A3DE808C}" type="presParOf" srcId="{4EA57787-45EB-4EAC-8222-E4E7FC508296}" destId="{31F6548B-9794-4E1A-AFE4-BFC93AAFAEBE}" srcOrd="3" destOrd="0" presId="urn:microsoft.com/office/officeart/2005/8/layout/hChevron3"/>
    <dgm:cxn modelId="{9461B021-9FB7-42BC-A17C-C743ABFAFAED}" type="presParOf" srcId="{4EA57787-45EB-4EAC-8222-E4E7FC508296}" destId="{A5EEC1D8-887E-4F61-B9DA-EE700B6E9B1B}" srcOrd="4" destOrd="0" presId="urn:microsoft.com/office/officeart/2005/8/layout/hChevron3"/>
    <dgm:cxn modelId="{0D8DE92D-DB9A-44C9-9115-9C870AA874B1}" type="presParOf" srcId="{4EA57787-45EB-4EAC-8222-E4E7FC508296}" destId="{999807B4-849E-4D5D-BDAB-F7A024037628}" srcOrd="5" destOrd="0" presId="urn:microsoft.com/office/officeart/2005/8/layout/hChevron3"/>
    <dgm:cxn modelId="{11F37F42-ED0B-43F3-A86A-AD0FA53A12BF}" type="presParOf" srcId="{4EA57787-45EB-4EAC-8222-E4E7FC508296}" destId="{4D3E25CB-DE23-486D-BF1E-2DD91833BC2F}" srcOrd="6" destOrd="0" presId="urn:microsoft.com/office/officeart/2005/8/layout/hChevron3"/>
    <dgm:cxn modelId="{0B9CD782-52B8-4BD2-A870-3E5B543840EE}" type="presParOf" srcId="{4EA57787-45EB-4EAC-8222-E4E7FC508296}" destId="{3753CA29-932A-4C4B-AC9D-3D8B5C7E7ADC}" srcOrd="7" destOrd="0" presId="urn:microsoft.com/office/officeart/2005/8/layout/hChevron3"/>
    <dgm:cxn modelId="{39842A5B-7E12-453B-9FC7-022CFB3A5AAC}" type="presParOf" srcId="{4EA57787-45EB-4EAC-8222-E4E7FC508296}" destId="{7511D92B-BB24-43B0-9400-60DDA0869A79}" srcOrd="8" destOrd="0" presId="urn:microsoft.com/office/officeart/2005/8/layout/hChevron3"/>
    <dgm:cxn modelId="{796B78B4-E91E-4455-AD23-4429BF94E0FF}" type="presParOf" srcId="{4EA57787-45EB-4EAC-8222-E4E7FC508296}" destId="{DE84165C-F8E5-4874-93F1-6F1B11A83A4F}" srcOrd="9" destOrd="0" presId="urn:microsoft.com/office/officeart/2005/8/layout/hChevron3"/>
    <dgm:cxn modelId="{0EBBFC42-E85C-4C3F-8290-483E6B244E73}" type="presParOf" srcId="{4EA57787-45EB-4EAC-8222-E4E7FC508296}" destId="{02A11E67-7CC4-46DF-BC22-E45C13410703}" srcOrd="10" destOrd="0" presId="urn:microsoft.com/office/officeart/2005/8/layout/hChevron3"/>
    <dgm:cxn modelId="{34D62F60-C648-41EF-BA9E-0756C570744B}" type="presParOf" srcId="{4EA57787-45EB-4EAC-8222-E4E7FC508296}" destId="{1CF39FC3-1BB8-47BD-B42F-66F21C615E26}" srcOrd="11" destOrd="0" presId="urn:microsoft.com/office/officeart/2005/8/layout/hChevron3"/>
    <dgm:cxn modelId="{EF914E98-5823-4C7C-AFEC-F9DFE4FC6AEA}" type="presParOf" srcId="{4EA57787-45EB-4EAC-8222-E4E7FC508296}" destId="{E42EE4E0-E316-4705-A1D0-0EAE1D5043DF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6590A3-803F-4D1F-8A60-D6930CFA7C6B}" type="doc">
      <dgm:prSet loTypeId="urn:microsoft.com/office/officeart/2005/8/layout/hChevron3" loCatId="process" qsTypeId="urn:microsoft.com/office/officeart/2005/8/quickstyle/simple1" qsCatId="simple" csTypeId="urn:microsoft.com/office/officeart/2005/8/colors/accent0_3" csCatId="mainScheme" phldr="1"/>
      <dgm:spPr/>
    </dgm:pt>
    <dgm:pt modelId="{6C15220B-A6CC-4C15-8EE0-DE871E1EC227}">
      <dgm:prSet phldrT="[Texte]"/>
      <dgm:spPr/>
      <dgm:t>
        <a:bodyPr/>
        <a:lstStyle/>
        <a:p>
          <a:endParaRPr lang="fr-FR" dirty="0"/>
        </a:p>
      </dgm:t>
    </dgm:pt>
    <dgm:pt modelId="{6D4F07B7-51F1-4DEF-BA40-55382941EE38}" type="parTrans" cxnId="{6084A8D9-99EE-4359-85FD-0C98C989639B}">
      <dgm:prSet/>
      <dgm:spPr/>
      <dgm:t>
        <a:bodyPr/>
        <a:lstStyle/>
        <a:p>
          <a:endParaRPr lang="fr-FR"/>
        </a:p>
      </dgm:t>
    </dgm:pt>
    <dgm:pt modelId="{6CD5A0C3-85C5-4FA8-9F65-171DA9B9CED5}" type="sibTrans" cxnId="{6084A8D9-99EE-4359-85FD-0C98C989639B}">
      <dgm:prSet/>
      <dgm:spPr/>
      <dgm:t>
        <a:bodyPr/>
        <a:lstStyle/>
        <a:p>
          <a:endParaRPr lang="fr-FR"/>
        </a:p>
      </dgm:t>
    </dgm:pt>
    <dgm:pt modelId="{125E4C31-F6D4-4F68-B1CD-EC0D1F5443C2}">
      <dgm:prSet phldrT="[Texte]"/>
      <dgm:spPr/>
      <dgm:t>
        <a:bodyPr/>
        <a:lstStyle/>
        <a:p>
          <a:endParaRPr lang="fr-FR" dirty="0"/>
        </a:p>
      </dgm:t>
    </dgm:pt>
    <dgm:pt modelId="{4D0B2252-EF43-4D6B-885A-08B01FA45492}" type="parTrans" cxnId="{CF0A02BE-B94C-42EA-AF37-D7BF71FF4D54}">
      <dgm:prSet/>
      <dgm:spPr/>
      <dgm:t>
        <a:bodyPr/>
        <a:lstStyle/>
        <a:p>
          <a:endParaRPr lang="fr-FR"/>
        </a:p>
      </dgm:t>
    </dgm:pt>
    <dgm:pt modelId="{925DDB3E-DF2E-4DBE-8231-F7972656577D}" type="sibTrans" cxnId="{CF0A02BE-B94C-42EA-AF37-D7BF71FF4D54}">
      <dgm:prSet/>
      <dgm:spPr/>
      <dgm:t>
        <a:bodyPr/>
        <a:lstStyle/>
        <a:p>
          <a:endParaRPr lang="fr-FR"/>
        </a:p>
      </dgm:t>
    </dgm:pt>
    <dgm:pt modelId="{00CD42EE-D4BE-4802-94B9-C7C5906DE474}">
      <dgm:prSet phldrT="[Texte]"/>
      <dgm:spPr/>
      <dgm:t>
        <a:bodyPr/>
        <a:lstStyle/>
        <a:p>
          <a:r>
            <a:rPr lang="fr-FR" b="1" dirty="0" smtClean="0"/>
            <a:t>X</a:t>
          </a:r>
          <a:endParaRPr lang="fr-FR" b="1" dirty="0"/>
        </a:p>
      </dgm:t>
    </dgm:pt>
    <dgm:pt modelId="{42FD9767-BA0F-409D-B6B2-945ED79E378A}" type="parTrans" cxnId="{2E37B10F-E200-44C0-8923-4138CB223815}">
      <dgm:prSet/>
      <dgm:spPr/>
      <dgm:t>
        <a:bodyPr/>
        <a:lstStyle/>
        <a:p>
          <a:endParaRPr lang="fr-FR"/>
        </a:p>
      </dgm:t>
    </dgm:pt>
    <dgm:pt modelId="{1319A4F4-E9B8-482F-9FB4-104DDC34873E}" type="sibTrans" cxnId="{2E37B10F-E200-44C0-8923-4138CB223815}">
      <dgm:prSet/>
      <dgm:spPr/>
      <dgm:t>
        <a:bodyPr/>
        <a:lstStyle/>
        <a:p>
          <a:endParaRPr lang="fr-FR"/>
        </a:p>
      </dgm:t>
    </dgm:pt>
    <dgm:pt modelId="{CE2BEE11-67EA-4200-83D5-ABF1E5BC6705}">
      <dgm:prSet/>
      <dgm:spPr/>
      <dgm:t>
        <a:bodyPr/>
        <a:lstStyle/>
        <a:p>
          <a:endParaRPr lang="fr-FR" dirty="0"/>
        </a:p>
      </dgm:t>
    </dgm:pt>
    <dgm:pt modelId="{D5076F5E-B106-45F3-8D65-BE929E9583B5}" type="parTrans" cxnId="{0DD0EFDF-54FC-4D2C-AA43-1AD110591F64}">
      <dgm:prSet/>
      <dgm:spPr/>
      <dgm:t>
        <a:bodyPr/>
        <a:lstStyle/>
        <a:p>
          <a:endParaRPr lang="fr-FR"/>
        </a:p>
      </dgm:t>
    </dgm:pt>
    <dgm:pt modelId="{1D48AA41-26E9-4004-8559-B7DDA89B25C1}" type="sibTrans" cxnId="{0DD0EFDF-54FC-4D2C-AA43-1AD110591F64}">
      <dgm:prSet/>
      <dgm:spPr/>
      <dgm:t>
        <a:bodyPr/>
        <a:lstStyle/>
        <a:p>
          <a:endParaRPr lang="fr-FR"/>
        </a:p>
      </dgm:t>
    </dgm:pt>
    <dgm:pt modelId="{92964713-16FF-4AF1-8AEA-0158B73AE9FF}">
      <dgm:prSet/>
      <dgm:spPr/>
      <dgm:t>
        <a:bodyPr/>
        <a:lstStyle/>
        <a:p>
          <a:endParaRPr lang="fr-FR" dirty="0"/>
        </a:p>
      </dgm:t>
    </dgm:pt>
    <dgm:pt modelId="{1E877780-9611-424E-85C6-DF2A98CD8FB8}" type="parTrans" cxnId="{91FA0DCF-350B-415A-B44B-2D06C3041466}">
      <dgm:prSet/>
      <dgm:spPr/>
      <dgm:t>
        <a:bodyPr/>
        <a:lstStyle/>
        <a:p>
          <a:endParaRPr lang="fr-FR"/>
        </a:p>
      </dgm:t>
    </dgm:pt>
    <dgm:pt modelId="{6E292D28-3C3B-4335-8439-8A7A62ECBFEC}" type="sibTrans" cxnId="{91FA0DCF-350B-415A-B44B-2D06C3041466}">
      <dgm:prSet/>
      <dgm:spPr/>
      <dgm:t>
        <a:bodyPr/>
        <a:lstStyle/>
        <a:p>
          <a:endParaRPr lang="fr-FR"/>
        </a:p>
      </dgm:t>
    </dgm:pt>
    <dgm:pt modelId="{AF17EE8F-B0B4-46AB-8A63-14BA1E791501}">
      <dgm:prSet/>
      <dgm:spPr/>
      <dgm:t>
        <a:bodyPr/>
        <a:lstStyle/>
        <a:p>
          <a:endParaRPr lang="fr-FR" dirty="0"/>
        </a:p>
      </dgm:t>
    </dgm:pt>
    <dgm:pt modelId="{37FCB121-06D4-4F1C-BD20-0159197B2AE6}" type="parTrans" cxnId="{D885A198-1CB5-4115-9AAA-1F3107B68D64}">
      <dgm:prSet/>
      <dgm:spPr/>
      <dgm:t>
        <a:bodyPr/>
        <a:lstStyle/>
        <a:p>
          <a:endParaRPr lang="fr-FR"/>
        </a:p>
      </dgm:t>
    </dgm:pt>
    <dgm:pt modelId="{45341FA5-C424-4298-A4BB-78F5114F8B41}" type="sibTrans" cxnId="{D885A198-1CB5-4115-9AAA-1F3107B68D64}">
      <dgm:prSet/>
      <dgm:spPr/>
      <dgm:t>
        <a:bodyPr/>
        <a:lstStyle/>
        <a:p>
          <a:endParaRPr lang="fr-FR"/>
        </a:p>
      </dgm:t>
    </dgm:pt>
    <dgm:pt modelId="{D0946EDB-AF54-4A2F-A298-B4D9618EC727}">
      <dgm:prSet/>
      <dgm:spPr/>
      <dgm:t>
        <a:bodyPr/>
        <a:lstStyle/>
        <a:p>
          <a:endParaRPr lang="fr-FR" dirty="0"/>
        </a:p>
      </dgm:t>
    </dgm:pt>
    <dgm:pt modelId="{D23BE1DA-AE99-4207-A849-A3C8C315F62F}" type="sibTrans" cxnId="{AC8310BB-91D3-46D9-961A-002A2CB9E0CD}">
      <dgm:prSet/>
      <dgm:spPr/>
      <dgm:t>
        <a:bodyPr/>
        <a:lstStyle/>
        <a:p>
          <a:endParaRPr lang="fr-FR"/>
        </a:p>
      </dgm:t>
    </dgm:pt>
    <dgm:pt modelId="{FC6EA2F7-F35A-4BD6-B3C2-FE7BA2CD4572}" type="parTrans" cxnId="{AC8310BB-91D3-46D9-961A-002A2CB9E0CD}">
      <dgm:prSet/>
      <dgm:spPr/>
      <dgm:t>
        <a:bodyPr/>
        <a:lstStyle/>
        <a:p>
          <a:endParaRPr lang="fr-FR"/>
        </a:p>
      </dgm:t>
    </dgm:pt>
    <dgm:pt modelId="{4EA57787-45EB-4EAC-8222-E4E7FC508296}" type="pres">
      <dgm:prSet presAssocID="{676590A3-803F-4D1F-8A60-D6930CFA7C6B}" presName="Name0" presStyleCnt="0">
        <dgm:presLayoutVars>
          <dgm:dir/>
          <dgm:resizeHandles val="exact"/>
        </dgm:presLayoutVars>
      </dgm:prSet>
      <dgm:spPr/>
    </dgm:pt>
    <dgm:pt modelId="{73AB6ABE-0F97-4885-9999-2E77D3FECF7E}" type="pres">
      <dgm:prSet presAssocID="{6C15220B-A6CC-4C15-8EE0-DE871E1EC227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67DA089-47C5-43F8-879F-107FB6E50E10}" type="pres">
      <dgm:prSet presAssocID="{6CD5A0C3-85C5-4FA8-9F65-171DA9B9CED5}" presName="parSpace" presStyleCnt="0"/>
      <dgm:spPr/>
    </dgm:pt>
    <dgm:pt modelId="{6B72390F-48FE-45D3-9426-60E0B3045926}" type="pres">
      <dgm:prSet presAssocID="{125E4C31-F6D4-4F68-B1CD-EC0D1F5443C2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1F6548B-9794-4E1A-AFE4-BFC93AAFAEBE}" type="pres">
      <dgm:prSet presAssocID="{925DDB3E-DF2E-4DBE-8231-F7972656577D}" presName="parSpace" presStyleCnt="0"/>
      <dgm:spPr/>
    </dgm:pt>
    <dgm:pt modelId="{A5EEC1D8-887E-4F61-B9DA-EE700B6E9B1B}" type="pres">
      <dgm:prSet presAssocID="{00CD42EE-D4BE-4802-94B9-C7C5906DE474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9807B4-849E-4D5D-BDAB-F7A024037628}" type="pres">
      <dgm:prSet presAssocID="{1319A4F4-E9B8-482F-9FB4-104DDC34873E}" presName="parSpace" presStyleCnt="0"/>
      <dgm:spPr/>
    </dgm:pt>
    <dgm:pt modelId="{4D3E25CB-DE23-486D-BF1E-2DD91833BC2F}" type="pres">
      <dgm:prSet presAssocID="{CE2BEE11-67EA-4200-83D5-ABF1E5BC6705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753CA29-932A-4C4B-AC9D-3D8B5C7E7ADC}" type="pres">
      <dgm:prSet presAssocID="{1D48AA41-26E9-4004-8559-B7DDA89B25C1}" presName="parSpace" presStyleCnt="0"/>
      <dgm:spPr/>
    </dgm:pt>
    <dgm:pt modelId="{7511D92B-BB24-43B0-9400-60DDA0869A79}" type="pres">
      <dgm:prSet presAssocID="{D0946EDB-AF54-4A2F-A298-B4D9618EC727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E84165C-F8E5-4874-93F1-6F1B11A83A4F}" type="pres">
      <dgm:prSet presAssocID="{D23BE1DA-AE99-4207-A849-A3C8C315F62F}" presName="parSpace" presStyleCnt="0"/>
      <dgm:spPr/>
    </dgm:pt>
    <dgm:pt modelId="{02A11E67-7CC4-46DF-BC22-E45C13410703}" type="pres">
      <dgm:prSet presAssocID="{92964713-16FF-4AF1-8AEA-0158B73AE9FF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CF39FC3-1BB8-47BD-B42F-66F21C615E26}" type="pres">
      <dgm:prSet presAssocID="{6E292D28-3C3B-4335-8439-8A7A62ECBFEC}" presName="parSpace" presStyleCnt="0"/>
      <dgm:spPr/>
    </dgm:pt>
    <dgm:pt modelId="{E42EE4E0-E316-4705-A1D0-0EAE1D5043DF}" type="pres">
      <dgm:prSet presAssocID="{AF17EE8F-B0B4-46AB-8A63-14BA1E791501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DD0EFDF-54FC-4D2C-AA43-1AD110591F64}" srcId="{676590A3-803F-4D1F-8A60-D6930CFA7C6B}" destId="{CE2BEE11-67EA-4200-83D5-ABF1E5BC6705}" srcOrd="3" destOrd="0" parTransId="{D5076F5E-B106-45F3-8D65-BE929E9583B5}" sibTransId="{1D48AA41-26E9-4004-8559-B7DDA89B25C1}"/>
    <dgm:cxn modelId="{FB437960-EB18-414C-B298-4FB64CD06163}" type="presOf" srcId="{00CD42EE-D4BE-4802-94B9-C7C5906DE474}" destId="{A5EEC1D8-887E-4F61-B9DA-EE700B6E9B1B}" srcOrd="0" destOrd="0" presId="urn:microsoft.com/office/officeart/2005/8/layout/hChevron3"/>
    <dgm:cxn modelId="{C1B36938-D74E-4DDD-A7D6-EEC20F0846DE}" type="presOf" srcId="{125E4C31-F6D4-4F68-B1CD-EC0D1F5443C2}" destId="{6B72390F-48FE-45D3-9426-60E0B3045926}" srcOrd="0" destOrd="0" presId="urn:microsoft.com/office/officeart/2005/8/layout/hChevron3"/>
    <dgm:cxn modelId="{D885A198-1CB5-4115-9AAA-1F3107B68D64}" srcId="{676590A3-803F-4D1F-8A60-D6930CFA7C6B}" destId="{AF17EE8F-B0B4-46AB-8A63-14BA1E791501}" srcOrd="6" destOrd="0" parTransId="{37FCB121-06D4-4F1C-BD20-0159197B2AE6}" sibTransId="{45341FA5-C424-4298-A4BB-78F5114F8B41}"/>
    <dgm:cxn modelId="{FA931C10-C48B-43B2-8533-CEAC13177888}" type="presOf" srcId="{D0946EDB-AF54-4A2F-A298-B4D9618EC727}" destId="{7511D92B-BB24-43B0-9400-60DDA0869A79}" srcOrd="0" destOrd="0" presId="urn:microsoft.com/office/officeart/2005/8/layout/hChevron3"/>
    <dgm:cxn modelId="{5A28AABB-0253-492E-8622-8B1429B75172}" type="presOf" srcId="{92964713-16FF-4AF1-8AEA-0158B73AE9FF}" destId="{02A11E67-7CC4-46DF-BC22-E45C13410703}" srcOrd="0" destOrd="0" presId="urn:microsoft.com/office/officeart/2005/8/layout/hChevron3"/>
    <dgm:cxn modelId="{C1D81285-6C42-4C9F-AFBE-CD43EBCC3516}" type="presOf" srcId="{AF17EE8F-B0B4-46AB-8A63-14BA1E791501}" destId="{E42EE4E0-E316-4705-A1D0-0EAE1D5043DF}" srcOrd="0" destOrd="0" presId="urn:microsoft.com/office/officeart/2005/8/layout/hChevron3"/>
    <dgm:cxn modelId="{8EDAE2B1-6257-4C84-A0F5-C17A0426448D}" type="presOf" srcId="{676590A3-803F-4D1F-8A60-D6930CFA7C6B}" destId="{4EA57787-45EB-4EAC-8222-E4E7FC508296}" srcOrd="0" destOrd="0" presId="urn:microsoft.com/office/officeart/2005/8/layout/hChevron3"/>
    <dgm:cxn modelId="{71F7CFB3-0FAD-4088-8C05-457BABCA8AD0}" type="presOf" srcId="{6C15220B-A6CC-4C15-8EE0-DE871E1EC227}" destId="{73AB6ABE-0F97-4885-9999-2E77D3FECF7E}" srcOrd="0" destOrd="0" presId="urn:microsoft.com/office/officeart/2005/8/layout/hChevron3"/>
    <dgm:cxn modelId="{91FA0DCF-350B-415A-B44B-2D06C3041466}" srcId="{676590A3-803F-4D1F-8A60-D6930CFA7C6B}" destId="{92964713-16FF-4AF1-8AEA-0158B73AE9FF}" srcOrd="5" destOrd="0" parTransId="{1E877780-9611-424E-85C6-DF2A98CD8FB8}" sibTransId="{6E292D28-3C3B-4335-8439-8A7A62ECBFEC}"/>
    <dgm:cxn modelId="{6084A8D9-99EE-4359-85FD-0C98C989639B}" srcId="{676590A3-803F-4D1F-8A60-D6930CFA7C6B}" destId="{6C15220B-A6CC-4C15-8EE0-DE871E1EC227}" srcOrd="0" destOrd="0" parTransId="{6D4F07B7-51F1-4DEF-BA40-55382941EE38}" sibTransId="{6CD5A0C3-85C5-4FA8-9F65-171DA9B9CED5}"/>
    <dgm:cxn modelId="{2E37B10F-E200-44C0-8923-4138CB223815}" srcId="{676590A3-803F-4D1F-8A60-D6930CFA7C6B}" destId="{00CD42EE-D4BE-4802-94B9-C7C5906DE474}" srcOrd="2" destOrd="0" parTransId="{42FD9767-BA0F-409D-B6B2-945ED79E378A}" sibTransId="{1319A4F4-E9B8-482F-9FB4-104DDC34873E}"/>
    <dgm:cxn modelId="{CF0A02BE-B94C-42EA-AF37-D7BF71FF4D54}" srcId="{676590A3-803F-4D1F-8A60-D6930CFA7C6B}" destId="{125E4C31-F6D4-4F68-B1CD-EC0D1F5443C2}" srcOrd="1" destOrd="0" parTransId="{4D0B2252-EF43-4D6B-885A-08B01FA45492}" sibTransId="{925DDB3E-DF2E-4DBE-8231-F7972656577D}"/>
    <dgm:cxn modelId="{AC8310BB-91D3-46D9-961A-002A2CB9E0CD}" srcId="{676590A3-803F-4D1F-8A60-D6930CFA7C6B}" destId="{D0946EDB-AF54-4A2F-A298-B4D9618EC727}" srcOrd="4" destOrd="0" parTransId="{FC6EA2F7-F35A-4BD6-B3C2-FE7BA2CD4572}" sibTransId="{D23BE1DA-AE99-4207-A849-A3C8C315F62F}"/>
    <dgm:cxn modelId="{258E8CB3-56FB-42DA-A253-440491B01B05}" type="presOf" srcId="{CE2BEE11-67EA-4200-83D5-ABF1E5BC6705}" destId="{4D3E25CB-DE23-486D-BF1E-2DD91833BC2F}" srcOrd="0" destOrd="0" presId="urn:microsoft.com/office/officeart/2005/8/layout/hChevron3"/>
    <dgm:cxn modelId="{7E59DF81-B147-4079-BD75-BA067CE7A03E}" type="presParOf" srcId="{4EA57787-45EB-4EAC-8222-E4E7FC508296}" destId="{73AB6ABE-0F97-4885-9999-2E77D3FECF7E}" srcOrd="0" destOrd="0" presId="urn:microsoft.com/office/officeart/2005/8/layout/hChevron3"/>
    <dgm:cxn modelId="{239CC1DB-FC9E-47A0-9A95-016EDD0842AF}" type="presParOf" srcId="{4EA57787-45EB-4EAC-8222-E4E7FC508296}" destId="{F67DA089-47C5-43F8-879F-107FB6E50E10}" srcOrd="1" destOrd="0" presId="urn:microsoft.com/office/officeart/2005/8/layout/hChevron3"/>
    <dgm:cxn modelId="{7496EBCA-33C1-4C58-80C3-8F7A40AE10B5}" type="presParOf" srcId="{4EA57787-45EB-4EAC-8222-E4E7FC508296}" destId="{6B72390F-48FE-45D3-9426-60E0B3045926}" srcOrd="2" destOrd="0" presId="urn:microsoft.com/office/officeart/2005/8/layout/hChevron3"/>
    <dgm:cxn modelId="{D9893208-3651-4650-B209-E890C8545705}" type="presParOf" srcId="{4EA57787-45EB-4EAC-8222-E4E7FC508296}" destId="{31F6548B-9794-4E1A-AFE4-BFC93AAFAEBE}" srcOrd="3" destOrd="0" presId="urn:microsoft.com/office/officeart/2005/8/layout/hChevron3"/>
    <dgm:cxn modelId="{6A0A68A6-6B2B-448D-95BF-B99133FB14AF}" type="presParOf" srcId="{4EA57787-45EB-4EAC-8222-E4E7FC508296}" destId="{A5EEC1D8-887E-4F61-B9DA-EE700B6E9B1B}" srcOrd="4" destOrd="0" presId="urn:microsoft.com/office/officeart/2005/8/layout/hChevron3"/>
    <dgm:cxn modelId="{6E59DF99-1D70-47B8-836C-6E32CE7600AF}" type="presParOf" srcId="{4EA57787-45EB-4EAC-8222-E4E7FC508296}" destId="{999807B4-849E-4D5D-BDAB-F7A024037628}" srcOrd="5" destOrd="0" presId="urn:microsoft.com/office/officeart/2005/8/layout/hChevron3"/>
    <dgm:cxn modelId="{209DEBF1-30B8-432D-9471-E45E0410FC55}" type="presParOf" srcId="{4EA57787-45EB-4EAC-8222-E4E7FC508296}" destId="{4D3E25CB-DE23-486D-BF1E-2DD91833BC2F}" srcOrd="6" destOrd="0" presId="urn:microsoft.com/office/officeart/2005/8/layout/hChevron3"/>
    <dgm:cxn modelId="{3DD94FD1-15CE-4E13-A84E-21BADB8288A5}" type="presParOf" srcId="{4EA57787-45EB-4EAC-8222-E4E7FC508296}" destId="{3753CA29-932A-4C4B-AC9D-3D8B5C7E7ADC}" srcOrd="7" destOrd="0" presId="urn:microsoft.com/office/officeart/2005/8/layout/hChevron3"/>
    <dgm:cxn modelId="{EE59891E-42C1-474E-BDAB-3762CB2F6802}" type="presParOf" srcId="{4EA57787-45EB-4EAC-8222-E4E7FC508296}" destId="{7511D92B-BB24-43B0-9400-60DDA0869A79}" srcOrd="8" destOrd="0" presId="urn:microsoft.com/office/officeart/2005/8/layout/hChevron3"/>
    <dgm:cxn modelId="{69CF5186-B9E2-4AD6-8193-FF5469EE880E}" type="presParOf" srcId="{4EA57787-45EB-4EAC-8222-E4E7FC508296}" destId="{DE84165C-F8E5-4874-93F1-6F1B11A83A4F}" srcOrd="9" destOrd="0" presId="urn:microsoft.com/office/officeart/2005/8/layout/hChevron3"/>
    <dgm:cxn modelId="{E50EE967-1F5E-4DD4-ADD6-7D93D2247766}" type="presParOf" srcId="{4EA57787-45EB-4EAC-8222-E4E7FC508296}" destId="{02A11E67-7CC4-46DF-BC22-E45C13410703}" srcOrd="10" destOrd="0" presId="urn:microsoft.com/office/officeart/2005/8/layout/hChevron3"/>
    <dgm:cxn modelId="{10413F25-077A-481D-BCAF-5449FECFFD64}" type="presParOf" srcId="{4EA57787-45EB-4EAC-8222-E4E7FC508296}" destId="{1CF39FC3-1BB8-47BD-B42F-66F21C615E26}" srcOrd="11" destOrd="0" presId="urn:microsoft.com/office/officeart/2005/8/layout/hChevron3"/>
    <dgm:cxn modelId="{83FD2F41-671D-4DEC-BB79-D1D54558C58B}" type="presParOf" srcId="{4EA57787-45EB-4EAC-8222-E4E7FC508296}" destId="{E42EE4E0-E316-4705-A1D0-0EAE1D5043DF}" srcOrd="1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6CB89C-A05A-4CDB-9EC6-45C33B7C3350}">
      <dsp:nvSpPr>
        <dsp:cNvPr id="0" name=""/>
        <dsp:cNvSpPr/>
      </dsp:nvSpPr>
      <dsp:spPr>
        <a:xfrm rot="10800000">
          <a:off x="0" y="0"/>
          <a:ext cx="6206843" cy="907301"/>
        </a:xfrm>
        <a:prstGeom prst="trapezoid">
          <a:avLst>
            <a:gd name="adj" fmla="val 684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170 000 brebis issus des 364 élevages en CLO / 4500 béliers </a:t>
          </a:r>
          <a:r>
            <a:rPr lang="fr-FR" sz="1500" kern="1200" dirty="0" err="1" smtClean="0"/>
            <a:t>pré-sélectionnés</a:t>
          </a:r>
          <a:endParaRPr lang="fr-FR" sz="1500" kern="1200" dirty="0"/>
        </a:p>
      </dsp:txBody>
      <dsp:txXfrm rot="-10800000">
        <a:off x="1086197" y="0"/>
        <a:ext cx="4034447" cy="907301"/>
      </dsp:txXfrm>
    </dsp:sp>
    <dsp:sp modelId="{9BBE3F95-810D-4122-BE98-6F46D215AD32}">
      <dsp:nvSpPr>
        <dsp:cNvPr id="0" name=""/>
        <dsp:cNvSpPr/>
      </dsp:nvSpPr>
      <dsp:spPr>
        <a:xfrm rot="10800000">
          <a:off x="620684" y="907301"/>
          <a:ext cx="4965474" cy="907301"/>
        </a:xfrm>
        <a:prstGeom prst="trapezoid">
          <a:avLst>
            <a:gd name="adj" fmla="val 684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Sélection de </a:t>
          </a:r>
          <a:r>
            <a:rPr lang="fr-FR" sz="1500" kern="1200" dirty="0" smtClean="0">
              <a:solidFill>
                <a:schemeClr val="tx1"/>
              </a:solidFill>
            </a:rPr>
            <a:t>3000</a:t>
          </a:r>
          <a:r>
            <a:rPr lang="fr-FR" sz="1500" kern="1200" dirty="0" smtClean="0"/>
            <a:t> jeunes béliers issus d’accouplements raisonnés par IA (dans les centres d’élevages / </a:t>
          </a:r>
          <a:r>
            <a:rPr lang="fr-FR" sz="1500" kern="1200" dirty="0" err="1" smtClean="0"/>
            <a:t>génotypés</a:t>
          </a:r>
          <a:r>
            <a:rPr lang="fr-FR" sz="1500" kern="1200" dirty="0" smtClean="0"/>
            <a:t>)</a:t>
          </a:r>
          <a:endParaRPr lang="fr-FR" sz="1500" kern="1200" dirty="0"/>
        </a:p>
      </dsp:txBody>
      <dsp:txXfrm rot="-10800000">
        <a:off x="1489642" y="907301"/>
        <a:ext cx="3227558" cy="907301"/>
      </dsp:txXfrm>
    </dsp:sp>
    <dsp:sp modelId="{F2FD9F92-8285-4DAC-AE0D-445E76DAC534}">
      <dsp:nvSpPr>
        <dsp:cNvPr id="0" name=""/>
        <dsp:cNvSpPr/>
      </dsp:nvSpPr>
      <dsp:spPr>
        <a:xfrm rot="10800000">
          <a:off x="1241368" y="1814602"/>
          <a:ext cx="3724105" cy="907301"/>
        </a:xfrm>
        <a:prstGeom prst="trapezoid">
          <a:avLst>
            <a:gd name="adj" fmla="val 684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¼ supérieur (environ 700) retenus pour évaluation sur descendance</a:t>
          </a:r>
          <a:endParaRPr lang="fr-FR" sz="1500" kern="1200" dirty="0"/>
        </a:p>
      </dsp:txBody>
      <dsp:txXfrm rot="-10800000">
        <a:off x="1893087" y="1814602"/>
        <a:ext cx="2420668" cy="907301"/>
      </dsp:txXfrm>
    </dsp:sp>
    <dsp:sp modelId="{0456895C-ADD8-44E3-B463-106045CBE156}">
      <dsp:nvSpPr>
        <dsp:cNvPr id="0" name=""/>
        <dsp:cNvSpPr/>
      </dsp:nvSpPr>
      <dsp:spPr>
        <a:xfrm rot="10800000">
          <a:off x="1862052" y="2721903"/>
          <a:ext cx="2482737" cy="907301"/>
        </a:xfrm>
        <a:prstGeom prst="trapezoid">
          <a:avLst>
            <a:gd name="adj" fmla="val 684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250 meilleurs béliers retenus comme améliorateurs</a:t>
          </a:r>
          <a:endParaRPr lang="fr-FR" sz="1500" kern="1200" dirty="0"/>
        </a:p>
      </dsp:txBody>
      <dsp:txXfrm rot="-10800000">
        <a:off x="2296531" y="2721903"/>
        <a:ext cx="1613779" cy="907301"/>
      </dsp:txXfrm>
    </dsp:sp>
    <dsp:sp modelId="{6815D627-673D-45A6-9CD3-AA3D1DB16C0D}">
      <dsp:nvSpPr>
        <dsp:cNvPr id="0" name=""/>
        <dsp:cNvSpPr/>
      </dsp:nvSpPr>
      <dsp:spPr>
        <a:xfrm rot="10800000">
          <a:off x="2482737" y="3629204"/>
          <a:ext cx="1241368" cy="907301"/>
        </a:xfrm>
        <a:prstGeom prst="trapezoid">
          <a:avLst>
            <a:gd name="adj" fmla="val 684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Diffusion par IA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 smtClean="0"/>
            <a:t>1900 vendus aux éleveurs</a:t>
          </a:r>
          <a:endParaRPr lang="fr-FR" sz="1500" kern="1200" dirty="0"/>
        </a:p>
      </dsp:txBody>
      <dsp:txXfrm rot="-10800000">
        <a:off x="2482737" y="3629204"/>
        <a:ext cx="1241368" cy="9073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6228CB-F507-4128-8A0C-1CB4CFBF7C7D}" type="datetimeFigureOut">
              <a:rPr lang="fr-FR" smtClean="0"/>
              <a:t>27/10/2017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9644-DB8B-41E0-97B8-34D77A9DA2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8931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B1A89-D63E-47FA-9841-BEB04E3422E0}" type="datetimeFigureOut">
              <a:rPr lang="fr-FR" smtClean="0"/>
              <a:t>27/10/2017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44EA2D-3B2F-4825-B2CB-8BE397BF1F8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178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039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993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661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228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8161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899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0109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9048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0974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51865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11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1342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19458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791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074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202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9532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03450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8336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9120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789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229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78596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655E7E-1DCC-42FC-8A18-E52E14BCEA95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14363"/>
            <a:ext cx="4456113" cy="3341687"/>
          </a:xfrm>
          <a:ln cap="flat"/>
        </p:spPr>
      </p:sp>
    </p:spTree>
    <p:extLst>
      <p:ext uri="{BB962C8B-B14F-4D97-AF65-F5344CB8AC3E}">
        <p14:creationId xmlns:p14="http://schemas.microsoft.com/office/powerpoint/2010/main" val="14388077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7687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CF45F-28F2-480D-9AE7-F821AAAD63D9}" type="slidenum">
              <a:rPr lang="fr-FR" smtClean="0"/>
              <a:pPr/>
              <a:t>32</a:t>
            </a:fld>
            <a:endParaRPr lang="fr-FR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14363"/>
            <a:ext cx="4456113" cy="3341687"/>
          </a:xfrm>
          <a:ln cap="flat"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24242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01EC0-1523-447E-B5BE-31EB679348F6}" type="slidenum">
              <a:rPr lang="fr-FR" smtClean="0"/>
              <a:pPr/>
              <a:t>33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14363"/>
            <a:ext cx="4457700" cy="3343275"/>
          </a:xfrm>
          <a:ln cap="flat"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4273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69979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7989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69883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666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04CF8-D9B4-459C-8B20-D484839FAE8E}" type="slidenum">
              <a:rPr lang="fr-FR" smtClean="0"/>
              <a:pPr/>
              <a:t>38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14363"/>
            <a:ext cx="4456113" cy="3341687"/>
          </a:xfrm>
          <a:ln cap="flat"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588313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04CF8-D9B4-459C-8B20-D484839FAE8E}" type="slidenum">
              <a:rPr lang="fr-FR" smtClean="0"/>
              <a:pPr/>
              <a:t>39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14363"/>
            <a:ext cx="4456113" cy="3341687"/>
          </a:xfrm>
          <a:ln cap="flat"/>
        </p:spPr>
      </p:sp>
    </p:spTree>
    <p:extLst>
      <p:ext uri="{BB962C8B-B14F-4D97-AF65-F5344CB8AC3E}">
        <p14:creationId xmlns:p14="http://schemas.microsoft.com/office/powerpoint/2010/main" val="3598591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985299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04CF8-D9B4-459C-8B20-D484839FAE8E}" type="slidenum">
              <a:rPr lang="fr-FR" smtClean="0"/>
              <a:pPr/>
              <a:t>40</a:t>
            </a:fld>
            <a:endParaRPr lang="fr-FR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0150" y="614363"/>
            <a:ext cx="4456113" cy="3341687"/>
          </a:xfrm>
          <a:ln cap="flat"/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5916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8374" indent="-287836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51344" indent="-230269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11881" indent="-230269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72419" indent="-230269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32957" indent="-2302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93494" indent="-2302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54032" indent="-2302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914569" indent="-230269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B117EA2-2DBA-41C0-BA17-914D59A5791D}" type="slidenum">
              <a:rPr lang="fr-FR" altLang="fr-FR" sz="1200" b="0"/>
              <a:pPr eaLnBrk="1" hangingPunct="1"/>
              <a:t>41</a:t>
            </a:fld>
            <a:endParaRPr lang="fr-FR" altLang="fr-FR" sz="1200" b="0"/>
          </a:p>
        </p:txBody>
      </p:sp>
      <p:sp>
        <p:nvSpPr>
          <p:cNvPr id="295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3325" y="615950"/>
            <a:ext cx="4452938" cy="3338513"/>
          </a:xfrm>
          <a:ln w="12700" cap="flat">
            <a:solidFill>
              <a:schemeClr val="tx1"/>
            </a:solidFill>
          </a:ln>
        </p:spPr>
      </p:sp>
      <p:sp>
        <p:nvSpPr>
          <p:cNvPr id="2" name="Espace réservé des commentaires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3813697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5872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5954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54694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0836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9692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3060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48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5628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63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6871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8573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636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4EA2D-3B2F-4825-B2CB-8BE397BF1F8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23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CB851D6-EB3F-4918-854C-2FA1101C8DDB}" type="datetime1">
              <a:rPr lang="fr-FR" smtClean="0"/>
              <a:t>27/10/2017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r>
              <a:rPr lang="fr-BE" smtClean="0"/>
              <a:t>Massey 13 et 14 mars 2017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B773C-A880-4CC7-A148-126B00535091}" type="datetime1">
              <a:rPr lang="fr-FR" smtClean="0"/>
              <a:t>27/10/2017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 smtClean="0"/>
              <a:t>Massey 13 et 14 mars 2017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6A455-15FF-417D-B63B-48EF5792E28A}" type="datetime1">
              <a:rPr lang="fr-FR" smtClean="0"/>
              <a:t>27/10/2017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 smtClean="0"/>
              <a:t>Massey 13 et 14 mars 2017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5273-0848-4D97-A205-EDAF4BA9FA3F}" type="datetime1">
              <a:rPr lang="fr-FR" smtClean="0"/>
              <a:t>27/10/2017</a:t>
            </a:fld>
            <a:endParaRPr lang="fr-B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 smtClean="0"/>
              <a:t>Massey 13 et 14 mars 2017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5AEDF838-0AD5-403A-985C-76065AE1C424}" type="datetime1">
              <a:rPr lang="fr-FR" smtClean="0"/>
              <a:t>27/10/2017</a:t>
            </a:fld>
            <a:endParaRPr lang="fr-B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r>
              <a:rPr lang="fr-BE" smtClean="0"/>
              <a:t>Massey 13 et 14 mars 2017</a:t>
            </a:r>
            <a:endParaRPr lang="fr-B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279F2-FDE0-42E0-B144-6B93DB502B72}" type="datetime1">
              <a:rPr lang="fr-FR" smtClean="0"/>
              <a:t>27/10/2017</a:t>
            </a:fld>
            <a:endParaRPr lang="fr-B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 smtClean="0"/>
              <a:t>Massey 13 et 14 mars 2017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F8406-FCD1-4B33-866B-B7D9ADD62E83}" type="datetime1">
              <a:rPr lang="fr-FR" smtClean="0"/>
              <a:t>27/10/2017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 smtClean="0"/>
              <a:t>Massey 13 et 14 mars 2017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46735-EEF7-4068-9B85-A12E7373851C}" type="datetime1">
              <a:rPr lang="fr-FR" smtClean="0"/>
              <a:t>27/10/2017</a:t>
            </a:fld>
            <a:endParaRPr lang="fr-B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 smtClean="0"/>
              <a:t>Massey 13 et 14 mars 2017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A3AFF-C41A-484A-AFD0-DB58A8AFFA62}" type="datetime1">
              <a:rPr lang="fr-FR" smtClean="0"/>
              <a:t>27/10/2017</a:t>
            </a:fld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 smtClean="0"/>
              <a:t>Massey 13 et 14 mars 2017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81A36-C427-4D00-B23E-144C8A0441BE}" type="datetime1">
              <a:rPr lang="fr-FR" smtClean="0"/>
              <a:t>27/10/2017</a:t>
            </a:fld>
            <a:endParaRPr lang="fr-B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 smtClean="0"/>
              <a:t>Massey 13 et 14 mars 2017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6F25-1129-45C6-B10F-EA4B8E30CEC3}" type="datetime1">
              <a:rPr lang="fr-FR" smtClean="0"/>
              <a:t>27/10/2017</a:t>
            </a:fld>
            <a:endParaRPr lang="fr-BE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BE" smtClean="0"/>
              <a:t>Massey 13 et 14 mars 2017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7C11D7-750C-4A16-B710-C5CA9FADFC9E}" type="datetime1">
              <a:rPr lang="fr-FR" smtClean="0"/>
              <a:t>27/10/2017</a:t>
            </a:fld>
            <a:endParaRPr lang="fr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fr-BE" smtClean="0"/>
              <a:t>Massey 13 et 14 mars 2017</a:t>
            </a:r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diagramData" Target="../diagrams/data5.xml"/><Relationship Id="rId3" Type="http://schemas.openxmlformats.org/officeDocument/2006/relationships/diagramData" Target="../diagrams/data2.xml"/><Relationship Id="rId21" Type="http://schemas.openxmlformats.org/officeDocument/2006/relationships/diagramColors" Target="../diagrams/colors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6" Type="http://schemas.openxmlformats.org/officeDocument/2006/relationships/diagramColors" Target="../diagrams/colors4.xml"/><Relationship Id="rId20" Type="http://schemas.openxmlformats.org/officeDocument/2006/relationships/diagramQuickStyle" Target="../diagrams/quickStyl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diagramLayout" Target="../diagrams/layout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Relationship Id="rId22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gif"/><Relationship Id="rId4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7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8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3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fficiel, races, stands et vues 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531970"/>
            <a:ext cx="1292777" cy="130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269429" y="1316961"/>
            <a:ext cx="6336704" cy="280076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4400" dirty="0" smtClean="0">
              <a:latin typeface="Britannic Bold" panose="020B0903060703020204" pitchFamily="34" charset="0"/>
            </a:endParaRPr>
          </a:p>
          <a:p>
            <a:pPr algn="ctr"/>
            <a:r>
              <a:rPr lang="fr-FR" sz="4400" dirty="0" smtClean="0">
                <a:latin typeface="Britannic Bold" panose="020B0903060703020204" pitchFamily="34" charset="0"/>
              </a:rPr>
              <a:t>Evolution génétique de la race Lacaune lait</a:t>
            </a:r>
          </a:p>
          <a:p>
            <a:pPr algn="ctr"/>
            <a:endParaRPr lang="fr-FR" sz="4400" dirty="0">
              <a:latin typeface="Britannic Bold" panose="020B0903060703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20272" y="116632"/>
            <a:ext cx="2122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23</a:t>
            </a:r>
            <a:r>
              <a:rPr lang="fr-FR" baseline="30000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ème</a:t>
            </a:r>
            <a:r>
              <a:rPr lang="fr-FR" dirty="0" smtClean="0">
                <a:solidFill>
                  <a:schemeClr val="bg1"/>
                </a:solidFill>
                <a:latin typeface="Britannic Bold" panose="020B0903060703020204" pitchFamily="34" charset="0"/>
              </a:rPr>
              <a:t> Symposium Nord-Américain sur la production de lait de brebis</a:t>
            </a:r>
            <a:endParaRPr lang="fr-FR" dirty="0">
              <a:solidFill>
                <a:schemeClr val="bg1"/>
              </a:solidFill>
              <a:latin typeface="Britannic Bold" panose="020B0903060703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0"/>
            <a:ext cx="6948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SINGLA Emma</a:t>
            </a:r>
            <a:endParaRPr lang="fr-FR" sz="2000" dirty="0">
              <a:solidFill>
                <a:schemeClr val="accent5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0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Moyens mis en œuvre pour le fonctionnement du schéma de sélection</a:t>
            </a:r>
          </a:p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Deux Centres d’élevages des jeunes béliers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  <p:graphicFrame>
        <p:nvGraphicFramePr>
          <p:cNvPr id="13" name="Diagramme 12"/>
          <p:cNvGraphicFramePr/>
          <p:nvPr>
            <p:extLst>
              <p:ext uri="{D42A27DB-BD31-4B8C-83A1-F6EECF244321}">
                <p14:modId xmlns:p14="http://schemas.microsoft.com/office/powerpoint/2010/main" val="400328821"/>
              </p:ext>
            </p:extLst>
          </p:nvPr>
        </p:nvGraphicFramePr>
        <p:xfrm>
          <a:off x="1187624" y="2132856"/>
          <a:ext cx="6206843" cy="4536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ag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007" y="4376700"/>
            <a:ext cx="2700441" cy="178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071688"/>
            <a:ext cx="8424936" cy="4597671"/>
          </a:xfrm>
        </p:spPr>
        <p:txBody>
          <a:bodyPr>
            <a:norm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sz="2800" dirty="0"/>
              <a:t>560 000 IA en race Lacaune </a:t>
            </a:r>
            <a:r>
              <a:rPr lang="fr-FR" sz="2800" dirty="0" smtClean="0"/>
              <a:t>lait </a:t>
            </a:r>
            <a:endParaRPr lang="fr-FR" sz="2000" dirty="0" smtClean="0"/>
          </a:p>
          <a:p>
            <a:pPr lvl="1" algn="ctr"/>
            <a:r>
              <a:rPr lang="fr-FR" sz="1600" dirty="0" smtClean="0"/>
              <a:t>400 </a:t>
            </a:r>
            <a:r>
              <a:rPr lang="fr-FR" sz="1600" dirty="0"/>
              <a:t>000 insémination à but génétique par </a:t>
            </a:r>
            <a:r>
              <a:rPr lang="fr-FR" sz="1600" dirty="0" smtClean="0"/>
              <a:t>an </a:t>
            </a:r>
          </a:p>
          <a:p>
            <a:pPr lvl="1" algn="ctr"/>
            <a:r>
              <a:rPr lang="fr-FR" sz="1600" dirty="0" smtClean="0"/>
              <a:t>1 000 béliers favorablement indexés en CIA </a:t>
            </a:r>
          </a:p>
          <a:p>
            <a:pPr lvl="1" algn="ctr"/>
            <a:endParaRPr lang="fr-FR" sz="1600" dirty="0" smtClean="0"/>
          </a:p>
          <a:p>
            <a:pPr algn="ctr"/>
            <a:r>
              <a:rPr lang="fr-FR" sz="2000" dirty="0"/>
              <a:t>Population de référence </a:t>
            </a:r>
            <a:r>
              <a:rPr lang="fr-FR" sz="2000" dirty="0" smtClean="0">
                <a:solidFill>
                  <a:srgbClr val="FF0000"/>
                </a:solidFill>
              </a:rPr>
              <a:t>8 812 béliers (en 2016)</a:t>
            </a:r>
            <a:endParaRPr lang="fr-FR" sz="20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</a:rPr>
              <a:t> Gestion </a:t>
            </a:r>
            <a:r>
              <a:rPr lang="fr-FR" sz="2000" b="1" dirty="0">
                <a:solidFill>
                  <a:schemeClr val="accent4">
                    <a:lumMod val="50000"/>
                  </a:schemeClr>
                </a:solidFill>
              </a:rPr>
              <a:t>de la variabilité génétique</a:t>
            </a:r>
          </a:p>
          <a:p>
            <a:pPr algn="ctr"/>
            <a:endParaRPr lang="fr-FR" dirty="0" smtClean="0"/>
          </a:p>
          <a:p>
            <a:pPr lvl="1"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Moyens mis en œuvre pour le fonctionnement du schéma de sélection</a:t>
            </a:r>
          </a:p>
          <a:p>
            <a:pPr algn="ctr"/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Deux Centres d’insémination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221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348880"/>
            <a:ext cx="85088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dirty="0" smtClean="0"/>
              <a:t>Conception des outils de contrôle laitier à partir de 1955 :</a:t>
            </a:r>
          </a:p>
          <a:p>
            <a:pPr algn="ctr"/>
            <a:endParaRPr lang="fr-FR" sz="2800" dirty="0" smtClean="0"/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Adaptés </a:t>
            </a: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à l’espèce ovine </a:t>
            </a:r>
          </a:p>
          <a:p>
            <a:pPr marL="457200" indent="-457200" algn="ctr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</a:rPr>
              <a:t>D</a:t>
            </a:r>
            <a:r>
              <a:rPr lang="fr-FR" sz="2400" dirty="0" smtClean="0">
                <a:solidFill>
                  <a:schemeClr val="bg1">
                    <a:lumMod val="50000"/>
                  </a:schemeClr>
                </a:solidFill>
              </a:rPr>
              <a:t>’un coût acceptable</a:t>
            </a:r>
            <a:endParaRPr lang="fr-F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fr-FR" sz="1600" dirty="0" smtClean="0"/>
              <a:t>	</a:t>
            </a:r>
            <a:endParaRPr lang="fr-FR" sz="1600" dirty="0"/>
          </a:p>
        </p:txBody>
      </p:sp>
      <p:pic>
        <p:nvPicPr>
          <p:cNvPr id="29698" name="Picture 2" descr="T:\COMMUN\Photos\Lait\sélection de photos lait\contrôle laitier ref UNOT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2" y="4882987"/>
            <a:ext cx="2558924" cy="1868381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Moyens mis en œuvre pour le fonctionnement du schéma de sélection</a:t>
            </a:r>
          </a:p>
          <a:p>
            <a:pPr algn="ctr"/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Le contrôle laitier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t="16729" r="45173" b="26411"/>
          <a:stretch/>
        </p:blipFill>
        <p:spPr bwMode="auto">
          <a:xfrm rot="5400000">
            <a:off x="36346" y="5024027"/>
            <a:ext cx="1851406" cy="160327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870560"/>
            <a:ext cx="2507742" cy="188080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08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Moyens mis en œuvre pour le fonctionnement du schéma de sélection</a:t>
            </a:r>
          </a:p>
          <a:p>
            <a:pPr algn="ctr"/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Le contrôle laitier </a:t>
            </a:r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officiel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sp>
        <p:nvSpPr>
          <p:cNvPr id="15" name="ZoneTexte 14"/>
          <p:cNvSpPr txBox="1"/>
          <p:nvPr/>
        </p:nvSpPr>
        <p:spPr>
          <a:xfrm>
            <a:off x="539750" y="2132856"/>
            <a:ext cx="2376488" cy="3698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Allaitement  1 mois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2916238" y="2132856"/>
            <a:ext cx="5759450" cy="36988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Traite exclusive - Biquotidienne     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750" y="3284538"/>
            <a:ext cx="237648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Contrôle quantitatif </a:t>
            </a:r>
            <a:r>
              <a:rPr lang="fr-FR" dirty="0" smtClean="0"/>
              <a:t>sur tout l’effectif</a:t>
            </a:r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541338" y="4292600"/>
            <a:ext cx="2376487" cy="120015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Contrôle </a:t>
            </a: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qualitatif     </a:t>
            </a:r>
            <a:r>
              <a:rPr lang="fr-FR" dirty="0"/>
              <a:t>TB + TP  + Cellules </a:t>
            </a:r>
            <a:r>
              <a:rPr lang="fr-FR" b="1" dirty="0"/>
              <a:t>sur les deux premières lactations           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1116013" y="6308725"/>
            <a:ext cx="7343775" cy="369888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Résultat : Calcul de lactations et indexation des brebis et des béliers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539750" y="5661025"/>
            <a:ext cx="2376488" cy="36988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accent4">
                    <a:lumMod val="50000"/>
                  </a:schemeClr>
                </a:solidFill>
              </a:rPr>
              <a:t>Pointage </a:t>
            </a:r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Mamelle</a:t>
            </a:r>
            <a:endParaRPr lang="fr-F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398909973"/>
              </p:ext>
            </p:extLst>
          </p:nvPr>
        </p:nvGraphicFramePr>
        <p:xfrm>
          <a:off x="3047827" y="2708920"/>
          <a:ext cx="5052565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2" name="Diagramme 31"/>
          <p:cNvGraphicFramePr/>
          <p:nvPr>
            <p:extLst>
              <p:ext uri="{D42A27DB-BD31-4B8C-83A1-F6EECF244321}">
                <p14:modId xmlns:p14="http://schemas.microsoft.com/office/powerpoint/2010/main" val="3414506334"/>
              </p:ext>
            </p:extLst>
          </p:nvPr>
        </p:nvGraphicFramePr>
        <p:xfrm>
          <a:off x="3047827" y="3455799"/>
          <a:ext cx="5052565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3" name="Diagramme 32"/>
          <p:cNvGraphicFramePr/>
          <p:nvPr>
            <p:extLst>
              <p:ext uri="{D42A27DB-BD31-4B8C-83A1-F6EECF244321}">
                <p14:modId xmlns:p14="http://schemas.microsoft.com/office/powerpoint/2010/main" val="283029448"/>
              </p:ext>
            </p:extLst>
          </p:nvPr>
        </p:nvGraphicFramePr>
        <p:xfrm>
          <a:off x="3059832" y="4581128"/>
          <a:ext cx="5052565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34" name="Diagramme 33"/>
          <p:cNvGraphicFramePr/>
          <p:nvPr>
            <p:extLst>
              <p:ext uri="{D42A27DB-BD31-4B8C-83A1-F6EECF244321}">
                <p14:modId xmlns:p14="http://schemas.microsoft.com/office/powerpoint/2010/main" val="3590375125"/>
              </p:ext>
            </p:extLst>
          </p:nvPr>
        </p:nvGraphicFramePr>
        <p:xfrm>
          <a:off x="3059832" y="5694065"/>
          <a:ext cx="5052565" cy="303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67544" y="2996952"/>
            <a:ext cx="1367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chemeClr val="accent2">
                    <a:lumMod val="75000"/>
                  </a:schemeClr>
                </a:solidFill>
              </a:rPr>
              <a:t>Dès 1965</a:t>
            </a:r>
            <a:endParaRPr lang="fr-FR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532478" y="4005064"/>
            <a:ext cx="1367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i="1" dirty="0" smtClean="0">
                <a:solidFill>
                  <a:schemeClr val="accent3">
                    <a:lumMod val="75000"/>
                  </a:schemeClr>
                </a:solidFill>
              </a:rPr>
              <a:t>En 1985</a:t>
            </a:r>
            <a:endParaRPr lang="fr-FR" sz="16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70075" y="3830935"/>
            <a:ext cx="57961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ym typeface="Wingdings" panose="05000000000000000000" pitchFamily="2" charset="2"/>
              </a:rPr>
              <a:t> </a:t>
            </a:r>
            <a:r>
              <a:rPr lang="fr-FR" sz="1400" dirty="0" smtClean="0"/>
              <a:t>1 </a:t>
            </a:r>
            <a:r>
              <a:rPr lang="fr-FR" sz="1400" dirty="0"/>
              <a:t>contrôle </a:t>
            </a:r>
            <a:r>
              <a:rPr lang="fr-FR" sz="1400" dirty="0" smtClean="0"/>
              <a:t>mensuel sur </a:t>
            </a:r>
            <a:r>
              <a:rPr lang="fr-FR" sz="1400" dirty="0"/>
              <a:t>1 traite </a:t>
            </a:r>
            <a:r>
              <a:rPr lang="fr-FR" sz="1400" dirty="0" smtClean="0"/>
              <a:t>journalière + lait de tank des 2 traites</a:t>
            </a:r>
          </a:p>
          <a:p>
            <a:pPr algn="ctr"/>
            <a:r>
              <a:rPr lang="fr-FR" sz="1400" i="1" dirty="0"/>
              <a:t>2 à 3% de perte de précision par rapport à un </a:t>
            </a:r>
            <a:r>
              <a:rPr lang="fr-FR" sz="1400" i="1" dirty="0" smtClean="0"/>
              <a:t>prélèvement sur </a:t>
            </a:r>
            <a:r>
              <a:rPr lang="fr-FR" sz="1400" i="1" dirty="0"/>
              <a:t>2 </a:t>
            </a:r>
            <a:r>
              <a:rPr lang="fr-FR" sz="1400" i="1" dirty="0" smtClean="0"/>
              <a:t>traites / corrélation </a:t>
            </a:r>
            <a:r>
              <a:rPr lang="fr-FR" sz="1400" i="1" dirty="0"/>
              <a:t>génétique : 0,99 </a:t>
            </a:r>
          </a:p>
          <a:p>
            <a:endParaRPr lang="fr-FR" sz="1400" dirty="0"/>
          </a:p>
        </p:txBody>
      </p:sp>
      <p:sp>
        <p:nvSpPr>
          <p:cNvPr id="21" name="Rectangle 20"/>
          <p:cNvSpPr/>
          <p:nvPr/>
        </p:nvSpPr>
        <p:spPr>
          <a:xfrm>
            <a:off x="3078086" y="4941168"/>
            <a:ext cx="5688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buFont typeface="Wingdings"/>
              <a:buChar char="è"/>
            </a:pPr>
            <a:r>
              <a:rPr lang="fr-FR" sz="1400" dirty="0" smtClean="0"/>
              <a:t> Prélèvement </a:t>
            </a:r>
            <a:r>
              <a:rPr lang="fr-FR" sz="1400" dirty="0"/>
              <a:t>de 2 à 3 échantillons </a:t>
            </a:r>
            <a:endParaRPr lang="fr-FR" sz="1400" dirty="0" smtClean="0"/>
          </a:p>
          <a:p>
            <a:pPr algn="ctr"/>
            <a:r>
              <a:rPr lang="fr-FR" sz="1400" i="1" dirty="0" smtClean="0"/>
              <a:t>TB</a:t>
            </a:r>
            <a:r>
              <a:rPr lang="fr-FR" sz="1400" i="1" dirty="0"/>
              <a:t>, TP : 10 à 20% de perte de précision </a:t>
            </a:r>
            <a:r>
              <a:rPr lang="fr-FR" sz="1400" i="1" dirty="0" smtClean="0"/>
              <a:t>/ corrélation </a:t>
            </a:r>
            <a:r>
              <a:rPr lang="fr-FR" sz="1400" i="1" dirty="0"/>
              <a:t>génétique 0,96 à 0,99</a:t>
            </a:r>
          </a:p>
          <a:p>
            <a:pPr algn="ctr"/>
            <a:r>
              <a:rPr lang="fr-FR" sz="1400" i="1" dirty="0"/>
              <a:t>CCS : 2 à 3% de perte de </a:t>
            </a:r>
            <a:r>
              <a:rPr lang="fr-FR" sz="1400" i="1" dirty="0" smtClean="0"/>
              <a:t>précision / corrélation </a:t>
            </a:r>
            <a:r>
              <a:rPr lang="fr-FR" sz="1400" i="1" dirty="0"/>
              <a:t>génétique 0,98</a:t>
            </a:r>
          </a:p>
        </p:txBody>
      </p:sp>
    </p:spTree>
    <p:extLst>
      <p:ext uri="{BB962C8B-B14F-4D97-AF65-F5344CB8AC3E}">
        <p14:creationId xmlns:p14="http://schemas.microsoft.com/office/powerpoint/2010/main" val="24041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4212" y="2564904"/>
            <a:ext cx="4797827" cy="12961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R</a:t>
            </a:r>
            <a:r>
              <a:rPr lang="fr-FR" sz="2400" b="1" dirty="0" smtClean="0"/>
              <a:t>éalisé </a:t>
            </a:r>
            <a:r>
              <a:rPr lang="fr-FR" sz="2400" b="1" dirty="0"/>
              <a:t>dans les élevages utilisateurs :</a:t>
            </a:r>
            <a:endParaRPr lang="fr-FR" sz="2400" b="1" dirty="0" smtClean="0"/>
          </a:p>
          <a:p>
            <a:pPr lvl="1" algn="ctr"/>
            <a:r>
              <a:rPr lang="fr-FR" sz="2400" dirty="0" smtClean="0"/>
              <a:t>Quantité de lait uniquement</a:t>
            </a:r>
            <a:endParaRPr lang="fr-FR" sz="2000" dirty="0"/>
          </a:p>
          <a:p>
            <a:pPr marL="457200" lvl="1" indent="0" algn="ctr">
              <a:buNone/>
            </a:pPr>
            <a:endParaRPr lang="fr-FR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Moyens mis en œuvre pour le fonctionnement du schéma de sélection</a:t>
            </a:r>
          </a:p>
          <a:p>
            <a:pPr algn="ctr"/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Le contrôle laitier </a:t>
            </a:r>
            <a:r>
              <a:rPr lang="fr-FR" sz="3200" dirty="0" smtClean="0">
                <a:solidFill>
                  <a:schemeClr val="accent4">
                    <a:lumMod val="50000"/>
                  </a:schemeClr>
                </a:solidFill>
              </a:rPr>
              <a:t>simplifié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sp>
        <p:nvSpPr>
          <p:cNvPr id="4" name="Rectangle à coins arrondis 3"/>
          <p:cNvSpPr/>
          <p:nvPr/>
        </p:nvSpPr>
        <p:spPr>
          <a:xfrm>
            <a:off x="467544" y="4653136"/>
            <a:ext cx="2520280" cy="1584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2 à 4 contrôles quantité de lait par élevage et par an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3826177" y="4653136"/>
            <a:ext cx="4392488" cy="158417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Objectif : classement des brebis par groupe intra troupeau pour </a:t>
            </a:r>
            <a:r>
              <a:rPr lang="fr-FR" b="1" dirty="0"/>
              <a:t>gestion du renouvellement et réformes</a:t>
            </a:r>
            <a:r>
              <a:rPr lang="fr-FR" dirty="0"/>
              <a:t>.</a:t>
            </a:r>
          </a:p>
        </p:txBody>
      </p:sp>
      <p:sp>
        <p:nvSpPr>
          <p:cNvPr id="5" name="Flèche droite à entaille 4"/>
          <p:cNvSpPr/>
          <p:nvPr/>
        </p:nvSpPr>
        <p:spPr>
          <a:xfrm>
            <a:off x="3132361" y="5301208"/>
            <a:ext cx="575543" cy="360040"/>
          </a:xfrm>
          <a:prstGeom prst="notch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7"/>
            <a:ext cx="2838315" cy="2128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12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120796" y="2071426"/>
            <a:ext cx="4987135" cy="1590288"/>
            <a:chOff x="343221" y="1484784"/>
            <a:chExt cx="4662342" cy="1572375"/>
          </a:xfrm>
        </p:grpSpPr>
        <p:sp>
          <p:nvSpPr>
            <p:cNvPr id="4" name="ZoneTexte 3"/>
            <p:cNvSpPr txBox="1"/>
            <p:nvPr/>
          </p:nvSpPr>
          <p:spPr>
            <a:xfrm>
              <a:off x="343221" y="1484784"/>
              <a:ext cx="4151437" cy="456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u="sng" dirty="0" smtClean="0"/>
                <a:t>Systèmes d’élevage </a:t>
              </a:r>
              <a:r>
                <a:rPr lang="fr-FR" sz="2400" b="1" u="sng" dirty="0" smtClean="0"/>
                <a:t>représentatifs</a:t>
              </a:r>
              <a:endParaRPr lang="fr-FR" sz="2400" b="1" u="sng" dirty="0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504993" y="1988840"/>
              <a:ext cx="4500570" cy="1068319"/>
              <a:chOff x="360977" y="1988840"/>
              <a:chExt cx="4500570" cy="1068319"/>
            </a:xfrm>
          </p:grpSpPr>
          <p:sp>
            <p:nvSpPr>
              <p:cNvPr id="6" name="ZoneTexte 5"/>
              <p:cNvSpPr txBox="1"/>
              <p:nvPr/>
            </p:nvSpPr>
            <p:spPr>
              <a:xfrm>
                <a:off x="364111" y="1988840"/>
                <a:ext cx="4497436" cy="395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20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Caractères de production et d’efficience </a:t>
                </a:r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>
                <a:off x="360977" y="2661556"/>
                <a:ext cx="2935948" cy="3956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fr-FR" sz="2000" b="1" dirty="0" smtClean="0">
                    <a:solidFill>
                      <a:schemeClr val="accent5">
                        <a:lumMod val="75000"/>
                      </a:schemeClr>
                    </a:solidFill>
                  </a:rPr>
                  <a:t>Aptitudes fonctionnelles</a:t>
                </a:r>
              </a:p>
            </p:txBody>
          </p:sp>
        </p:grpSp>
      </p:grpSp>
      <p:grpSp>
        <p:nvGrpSpPr>
          <p:cNvPr id="19" name="Groupe 18"/>
          <p:cNvGrpSpPr/>
          <p:nvPr/>
        </p:nvGrpSpPr>
        <p:grpSpPr>
          <a:xfrm>
            <a:off x="213124" y="4437112"/>
            <a:ext cx="4423294" cy="961366"/>
            <a:chOff x="343221" y="1484784"/>
            <a:chExt cx="6441534" cy="529355"/>
          </a:xfrm>
        </p:grpSpPr>
        <p:sp>
          <p:nvSpPr>
            <p:cNvPr id="20" name="ZoneTexte 19"/>
            <p:cNvSpPr txBox="1"/>
            <p:nvPr/>
          </p:nvSpPr>
          <p:spPr>
            <a:xfrm>
              <a:off x="343221" y="1484784"/>
              <a:ext cx="6441534" cy="25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u="sng" dirty="0" smtClean="0"/>
                <a:t>Systèmes d’élevage </a:t>
              </a:r>
              <a:r>
                <a:rPr lang="fr-FR" sz="2400" b="1" u="sng" dirty="0" smtClean="0"/>
                <a:t>innovants</a:t>
              </a:r>
              <a:endParaRPr lang="fr-FR" sz="2400" b="1" u="sng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18472" y="1793827"/>
              <a:ext cx="6096367" cy="2203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§"/>
              </a:pPr>
              <a:r>
                <a:rPr lang="fr-FR" sz="2000" b="1" dirty="0" smtClean="0">
                  <a:solidFill>
                    <a:schemeClr val="accent3">
                      <a:lumMod val="75000"/>
                    </a:schemeClr>
                  </a:solidFill>
                </a:rPr>
                <a:t>Anticiper les caractères de demain</a:t>
              </a:r>
              <a:endParaRPr lang="fr-FR" sz="2000" dirty="0" smtClean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4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Organisation de la sélection</a:t>
            </a:r>
          </a:p>
          <a:p>
            <a:pPr algn="ctr"/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Intérêt des unités expérimentales</a:t>
            </a:r>
          </a:p>
          <a:p>
            <a:pPr algn="ctr"/>
            <a:r>
              <a:rPr lang="fr-FR" b="1" i="1" dirty="0" smtClean="0">
                <a:solidFill>
                  <a:schemeClr val="accent4">
                    <a:lumMod val="50000"/>
                  </a:schemeClr>
                </a:solidFill>
              </a:rPr>
              <a:t>INRA La </a:t>
            </a:r>
            <a:r>
              <a:rPr lang="fr-FR" b="1" i="1" dirty="0" err="1" smtClean="0">
                <a:solidFill>
                  <a:schemeClr val="accent4">
                    <a:lumMod val="50000"/>
                  </a:schemeClr>
                </a:solidFill>
              </a:rPr>
              <a:t>Fage</a:t>
            </a:r>
            <a:endParaRPr lang="fr-FR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927032" y="6400800"/>
            <a:ext cx="533400" cy="152400"/>
          </a:xfrm>
        </p:spPr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5330592" y="2302258"/>
            <a:ext cx="2664296" cy="95934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 smtClean="0"/>
              <a:t>Quantité de lait</a:t>
            </a:r>
          </a:p>
          <a:p>
            <a:pPr algn="ctr"/>
            <a:r>
              <a:rPr lang="fr-FR" sz="1600" i="1" dirty="0" smtClean="0"/>
              <a:t>Taux de matières utiles</a:t>
            </a:r>
          </a:p>
          <a:p>
            <a:pPr algn="ctr"/>
            <a:r>
              <a:rPr lang="fr-FR" sz="1600" i="1" dirty="0" smtClean="0"/>
              <a:t>Efficience alimentaire…</a:t>
            </a:r>
            <a:endParaRPr lang="fr-FR" sz="1600" i="1" dirty="0"/>
          </a:p>
        </p:txBody>
      </p:sp>
      <p:sp>
        <p:nvSpPr>
          <p:cNvPr id="25" name="Rectangle 24"/>
          <p:cNvSpPr/>
          <p:nvPr/>
        </p:nvSpPr>
        <p:spPr>
          <a:xfrm>
            <a:off x="3866157" y="3461525"/>
            <a:ext cx="4128731" cy="8398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 smtClean="0"/>
              <a:t>Santé et morphologie mamelle</a:t>
            </a:r>
          </a:p>
          <a:p>
            <a:pPr algn="ctr"/>
            <a:r>
              <a:rPr lang="fr-FR" sz="1600" i="1" dirty="0" smtClean="0"/>
              <a:t>Résistance aux maladies et au parasitisme</a:t>
            </a:r>
          </a:p>
          <a:p>
            <a:pPr algn="ctr"/>
            <a:r>
              <a:rPr lang="fr-FR" sz="1600" i="1" dirty="0" smtClean="0"/>
              <a:t>Longévité…</a:t>
            </a:r>
            <a:endParaRPr lang="fr-FR" sz="1600" i="1" dirty="0"/>
          </a:p>
        </p:txBody>
      </p:sp>
      <p:sp>
        <p:nvSpPr>
          <p:cNvPr id="26" name="Rectangle 25"/>
          <p:cNvSpPr/>
          <p:nvPr/>
        </p:nvSpPr>
        <p:spPr>
          <a:xfrm>
            <a:off x="1370152" y="5504981"/>
            <a:ext cx="6624736" cy="112787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i="1" dirty="0" err="1" smtClean="0"/>
              <a:t>Monotraite</a:t>
            </a:r>
            <a:r>
              <a:rPr lang="fr-FR" sz="1600" i="1" dirty="0" smtClean="0"/>
              <a:t>, </a:t>
            </a:r>
          </a:p>
          <a:p>
            <a:pPr algn="ctr"/>
            <a:r>
              <a:rPr lang="fr-FR" sz="1600" i="1" dirty="0"/>
              <a:t>Lignées divergentes (différences génétiques entre lignées hautes et basses</a:t>
            </a:r>
          </a:p>
          <a:p>
            <a:pPr algn="ctr"/>
            <a:r>
              <a:rPr lang="fr-FR" sz="1600" i="1" dirty="0"/>
              <a:t> pour d’autres caractères que sélectionnés)</a:t>
            </a:r>
          </a:p>
          <a:p>
            <a:pPr algn="ctr"/>
            <a:r>
              <a:rPr lang="fr-FR" sz="1600" i="1" dirty="0" smtClean="0"/>
              <a:t> 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4822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934123"/>
            <a:ext cx="878563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Trois piliers de l’amélioration génétique :</a:t>
            </a:r>
          </a:p>
          <a:p>
            <a:endParaRPr lang="fr-FR" sz="3200" b="1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Objectifs 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partagés (</a:t>
            </a: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filière)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Mesures 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des performances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Organisation 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collective </a:t>
            </a:r>
          </a:p>
          <a:p>
            <a:endParaRPr lang="fr-FR" sz="3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0" y="457199"/>
            <a:ext cx="8799052" cy="3476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Programme de sélection</a:t>
            </a:r>
            <a:endParaRPr lang="fr-FR" sz="6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968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323850" y="1531938"/>
            <a:ext cx="85883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>
                <a:sym typeface="Wingdings" pitchFamily="2" charset="2"/>
              </a:rPr>
              <a:t>Organisation pyramidale de la population (</a:t>
            </a:r>
            <a:r>
              <a:rPr lang="fr-FR" b="1" dirty="0" smtClean="0">
                <a:sym typeface="Wingdings" pitchFamily="2" charset="2"/>
              </a:rPr>
              <a:t>2016)</a:t>
            </a:r>
            <a:endParaRPr lang="fr-FR" b="1" dirty="0"/>
          </a:p>
        </p:txBody>
      </p:sp>
      <p:sp>
        <p:nvSpPr>
          <p:cNvPr id="126979" name="AutoShape 3"/>
          <p:cNvSpPr>
            <a:spLocks noChangeArrowheads="1"/>
          </p:cNvSpPr>
          <p:nvPr/>
        </p:nvSpPr>
        <p:spPr bwMode="auto">
          <a:xfrm>
            <a:off x="1763490" y="1981199"/>
            <a:ext cx="5411688" cy="3962401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6980" name="Line 4"/>
          <p:cNvSpPr>
            <a:spLocks noChangeShapeType="1"/>
          </p:cNvSpPr>
          <p:nvPr/>
        </p:nvSpPr>
        <p:spPr bwMode="auto">
          <a:xfrm>
            <a:off x="2984178" y="4191000"/>
            <a:ext cx="297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6981" name="Line 5"/>
          <p:cNvSpPr>
            <a:spLocks noChangeShapeType="1"/>
          </p:cNvSpPr>
          <p:nvPr/>
        </p:nvSpPr>
        <p:spPr bwMode="auto">
          <a:xfrm>
            <a:off x="2984178" y="4191000"/>
            <a:ext cx="91440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>
            <a:off x="2883570" y="2732727"/>
            <a:ext cx="3200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fr-FR" sz="1800" dirty="0" smtClean="0">
              <a:solidFill>
                <a:srgbClr val="CC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CC0099"/>
                </a:solidFill>
              </a:rPr>
              <a:t>Sélectionneurs</a:t>
            </a:r>
            <a:endParaRPr lang="fr-FR" sz="1800" b="1" dirty="0" smtClean="0">
              <a:solidFill>
                <a:srgbClr val="CC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rgbClr val="CC0099"/>
                </a:solidFill>
              </a:rPr>
              <a:t>Contrôle </a:t>
            </a:r>
            <a:r>
              <a:rPr lang="fr-FR" sz="1800" dirty="0">
                <a:solidFill>
                  <a:srgbClr val="CC0099"/>
                </a:solidFill>
              </a:rPr>
              <a:t>Laitier </a:t>
            </a:r>
            <a:r>
              <a:rPr lang="fr-FR" sz="1800" dirty="0" smtClean="0">
                <a:solidFill>
                  <a:srgbClr val="CC0099"/>
                </a:solidFill>
              </a:rPr>
              <a:t>Officiel</a:t>
            </a:r>
            <a:endParaRPr lang="fr-FR" sz="2200" dirty="0">
              <a:solidFill>
                <a:srgbClr val="CC0099"/>
              </a:solidFill>
            </a:endParaRP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3666871" y="4698673"/>
            <a:ext cx="2808312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b="1" dirty="0" smtClean="0">
                <a:solidFill>
                  <a:srgbClr val="009900"/>
                </a:solidFill>
              </a:rPr>
              <a:t>Utilisateurs</a:t>
            </a:r>
          </a:p>
          <a:p>
            <a:pPr algn="ctr">
              <a:spcBef>
                <a:spcPct val="50000"/>
              </a:spcBef>
            </a:pPr>
            <a:r>
              <a:rPr lang="fr-FR" sz="1800" dirty="0" smtClean="0">
                <a:solidFill>
                  <a:srgbClr val="009900"/>
                </a:solidFill>
              </a:rPr>
              <a:t>Contrôle </a:t>
            </a:r>
            <a:r>
              <a:rPr lang="fr-FR" sz="1800" dirty="0">
                <a:solidFill>
                  <a:srgbClr val="009900"/>
                </a:solidFill>
              </a:rPr>
              <a:t>Laitier </a:t>
            </a:r>
            <a:r>
              <a:rPr lang="fr-FR" sz="1800" dirty="0" smtClean="0">
                <a:solidFill>
                  <a:srgbClr val="009900"/>
                </a:solidFill>
              </a:rPr>
              <a:t>Simplifié et suivi inventaire</a:t>
            </a:r>
            <a:endParaRPr lang="fr-FR" sz="1800" dirty="0">
              <a:solidFill>
                <a:srgbClr val="009900"/>
              </a:solidFill>
            </a:endParaRP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>
            <a:off x="2157438" y="4837172"/>
            <a:ext cx="15411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33CC"/>
                </a:solidFill>
              </a:rPr>
              <a:t>Hors </a:t>
            </a:r>
          </a:p>
          <a:p>
            <a:pPr algn="ctr"/>
            <a:r>
              <a:rPr lang="fr-FR" b="1" dirty="0" smtClean="0">
                <a:solidFill>
                  <a:srgbClr val="0033CC"/>
                </a:solidFill>
              </a:rPr>
              <a:t>Suivi technique</a:t>
            </a:r>
            <a:endParaRPr lang="fr-FR" b="1" dirty="0">
              <a:solidFill>
                <a:srgbClr val="0033CC"/>
              </a:solidFill>
            </a:endParaRP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>
            <a:off x="5803578" y="2438400"/>
            <a:ext cx="28093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sz="200" b="1" dirty="0">
              <a:solidFill>
                <a:srgbClr val="CC0099"/>
              </a:solidFill>
            </a:endParaRPr>
          </a:p>
          <a:p>
            <a:pPr>
              <a:buFontTx/>
              <a:buChar char="-"/>
            </a:pPr>
            <a:endParaRPr lang="fr-FR" sz="2200" dirty="0">
              <a:solidFill>
                <a:srgbClr val="CC0099"/>
              </a:solidFill>
            </a:endParaRPr>
          </a:p>
          <a:p>
            <a:pPr>
              <a:buFontTx/>
              <a:buChar char="-"/>
            </a:pPr>
            <a:r>
              <a:rPr lang="fr-FR" sz="2200" dirty="0">
                <a:solidFill>
                  <a:srgbClr val="CC0099"/>
                </a:solidFill>
              </a:rPr>
              <a:t> </a:t>
            </a:r>
            <a:r>
              <a:rPr lang="fr-FR" sz="2200" dirty="0" smtClean="0">
                <a:solidFill>
                  <a:srgbClr val="CC0099"/>
                </a:solidFill>
              </a:rPr>
              <a:t>363 </a:t>
            </a:r>
            <a:r>
              <a:rPr lang="fr-FR" sz="2200" dirty="0">
                <a:solidFill>
                  <a:srgbClr val="CC0099"/>
                </a:solidFill>
              </a:rPr>
              <a:t>élevages</a:t>
            </a:r>
          </a:p>
          <a:p>
            <a:pPr>
              <a:buFontTx/>
              <a:buChar char="-"/>
            </a:pPr>
            <a:r>
              <a:rPr lang="fr-FR" sz="2200" dirty="0">
                <a:solidFill>
                  <a:srgbClr val="CC0099"/>
                </a:solidFill>
              </a:rPr>
              <a:t> </a:t>
            </a:r>
            <a:r>
              <a:rPr lang="fr-FR" sz="2200" dirty="0" smtClean="0">
                <a:solidFill>
                  <a:srgbClr val="CC0099"/>
                </a:solidFill>
              </a:rPr>
              <a:t>172 000 </a:t>
            </a:r>
            <a:r>
              <a:rPr lang="fr-FR" sz="2200" dirty="0">
                <a:solidFill>
                  <a:srgbClr val="CC0099"/>
                </a:solidFill>
              </a:rPr>
              <a:t>brebis </a:t>
            </a:r>
          </a:p>
          <a:p>
            <a:pPr>
              <a:buFontTx/>
              <a:buChar char="-"/>
            </a:pPr>
            <a:r>
              <a:rPr lang="fr-FR" sz="2200" dirty="0">
                <a:solidFill>
                  <a:srgbClr val="CC0099"/>
                </a:solidFill>
              </a:rPr>
              <a:t> 23 % de la population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>
            <a:off x="6732266" y="4581525"/>
            <a:ext cx="201869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sz="200" b="1" dirty="0">
              <a:solidFill>
                <a:srgbClr val="CC0099"/>
              </a:solidFill>
            </a:endParaRPr>
          </a:p>
          <a:p>
            <a:pPr>
              <a:buFontTx/>
              <a:buChar char="-"/>
            </a:pPr>
            <a:r>
              <a:rPr lang="fr-FR" sz="2200" dirty="0">
                <a:solidFill>
                  <a:srgbClr val="009900"/>
                </a:solidFill>
              </a:rPr>
              <a:t> 1 </a:t>
            </a:r>
            <a:r>
              <a:rPr lang="fr-FR" sz="2200" dirty="0" smtClean="0">
                <a:solidFill>
                  <a:srgbClr val="009900"/>
                </a:solidFill>
              </a:rPr>
              <a:t>179 </a:t>
            </a:r>
            <a:r>
              <a:rPr lang="fr-FR" sz="2200" dirty="0">
                <a:solidFill>
                  <a:srgbClr val="009900"/>
                </a:solidFill>
              </a:rPr>
              <a:t>élevages</a:t>
            </a:r>
          </a:p>
          <a:p>
            <a:pPr>
              <a:buFontTx/>
              <a:buChar char="-"/>
            </a:pPr>
            <a:r>
              <a:rPr lang="fr-FR" sz="2200" dirty="0">
                <a:solidFill>
                  <a:srgbClr val="009900"/>
                </a:solidFill>
              </a:rPr>
              <a:t> </a:t>
            </a:r>
            <a:r>
              <a:rPr lang="fr-FR" sz="2200" dirty="0" smtClean="0">
                <a:solidFill>
                  <a:srgbClr val="009900"/>
                </a:solidFill>
              </a:rPr>
              <a:t>508 000 brebis</a:t>
            </a:r>
            <a:endParaRPr lang="fr-FR" sz="2200" dirty="0">
              <a:solidFill>
                <a:srgbClr val="009900"/>
              </a:solidFill>
            </a:endParaRPr>
          </a:p>
        </p:txBody>
      </p:sp>
      <p:sp>
        <p:nvSpPr>
          <p:cNvPr id="126987" name="Text Box 11"/>
          <p:cNvSpPr txBox="1">
            <a:spLocks noChangeArrowheads="1"/>
          </p:cNvSpPr>
          <p:nvPr/>
        </p:nvSpPr>
        <p:spPr bwMode="auto">
          <a:xfrm>
            <a:off x="323528" y="4437063"/>
            <a:ext cx="2024400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fr-FR" sz="200" b="1" dirty="0">
              <a:solidFill>
                <a:srgbClr val="CC0099"/>
              </a:solidFill>
            </a:endParaRPr>
          </a:p>
          <a:p>
            <a:pPr>
              <a:buFontTx/>
              <a:buChar char="-"/>
            </a:pPr>
            <a:r>
              <a:rPr lang="fr-FR" sz="2200" dirty="0">
                <a:solidFill>
                  <a:srgbClr val="0033CC"/>
                </a:solidFill>
              </a:rPr>
              <a:t> </a:t>
            </a:r>
            <a:r>
              <a:rPr lang="fr-FR" sz="2200" dirty="0" smtClean="0">
                <a:solidFill>
                  <a:srgbClr val="0033CC"/>
                </a:solidFill>
              </a:rPr>
              <a:t>300 </a:t>
            </a:r>
            <a:r>
              <a:rPr lang="fr-FR" sz="2200" dirty="0">
                <a:solidFill>
                  <a:srgbClr val="0033CC"/>
                </a:solidFill>
              </a:rPr>
              <a:t>élevages</a:t>
            </a:r>
          </a:p>
          <a:p>
            <a:pPr>
              <a:buFontTx/>
              <a:buChar char="-"/>
            </a:pPr>
            <a:r>
              <a:rPr lang="fr-FR" sz="2200" dirty="0">
                <a:solidFill>
                  <a:srgbClr val="0033CC"/>
                </a:solidFill>
              </a:rPr>
              <a:t> </a:t>
            </a:r>
            <a:r>
              <a:rPr lang="fr-FR" sz="2200" dirty="0" smtClean="0">
                <a:solidFill>
                  <a:srgbClr val="0033CC"/>
                </a:solidFill>
              </a:rPr>
              <a:t>110 </a:t>
            </a:r>
            <a:r>
              <a:rPr lang="fr-FR" sz="2200" dirty="0">
                <a:solidFill>
                  <a:srgbClr val="0033CC"/>
                </a:solidFill>
              </a:rPr>
              <a:t>000 brebis</a:t>
            </a:r>
          </a:p>
        </p:txBody>
      </p:sp>
      <p:sp>
        <p:nvSpPr>
          <p:cNvPr id="126988" name="Text Box 12"/>
          <p:cNvSpPr txBox="1">
            <a:spLocks noChangeArrowheads="1"/>
          </p:cNvSpPr>
          <p:nvPr/>
        </p:nvSpPr>
        <p:spPr bwMode="auto">
          <a:xfrm>
            <a:off x="-14443" y="6194204"/>
            <a:ext cx="891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/>
              <a:t>Suivi et CL </a:t>
            </a:r>
            <a:r>
              <a:rPr lang="fr-FR" b="1" dirty="0"/>
              <a:t>: </a:t>
            </a:r>
            <a:r>
              <a:rPr lang="fr-FR" b="1" dirty="0" smtClean="0"/>
              <a:t>86 </a:t>
            </a:r>
            <a:r>
              <a:rPr lang="fr-FR" b="1" dirty="0"/>
              <a:t>% </a:t>
            </a:r>
            <a:r>
              <a:rPr lang="fr-FR" b="1" dirty="0" smtClean="0"/>
              <a:t>des brebis suivies, plus de 90% du </a:t>
            </a:r>
            <a:r>
              <a:rPr lang="fr-FR" b="1" dirty="0"/>
              <a:t>lait de la filière Roquefort                  Diffusion : </a:t>
            </a:r>
            <a:r>
              <a:rPr lang="fr-FR" b="1" dirty="0" smtClean="0"/>
              <a:t>400 </a:t>
            </a:r>
            <a:r>
              <a:rPr lang="fr-FR" b="1" dirty="0"/>
              <a:t>000 IA génétiques par an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3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Principe de fonctionnement du schéma de sélection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2416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2264" y="2529408"/>
            <a:ext cx="8686800" cy="533400"/>
          </a:xfrm>
          <a:prstGeom prst="rightArrow">
            <a:avLst>
              <a:gd name="adj1" fmla="val 50000"/>
              <a:gd name="adj2" fmla="val 194071"/>
            </a:avLst>
          </a:prstGeom>
          <a:gradFill rotWithShape="0">
            <a:gsLst>
              <a:gs pos="0">
                <a:srgbClr val="FF6600"/>
              </a:gs>
              <a:gs pos="100000">
                <a:srgbClr val="FFCC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799964" y="2972321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2342596" y="2972321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370986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4929064" y="2986608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586814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179512" y="1420034"/>
            <a:ext cx="871296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ym typeface="Wingdings" pitchFamily="2" charset="2"/>
              </a:rPr>
              <a:t> 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Chronologie des critères pris en compte dans la sélection laitière</a:t>
            </a:r>
          </a:p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C00000"/>
                </a:solidFill>
              </a:rPr>
              <a:t>Rationnaliser dans le temps les objectifs de sélection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" name="Légende encadrée 1 1"/>
          <p:cNvSpPr/>
          <p:nvPr/>
        </p:nvSpPr>
        <p:spPr>
          <a:xfrm>
            <a:off x="7343800" y="3253308"/>
            <a:ext cx="1395264" cy="1615852"/>
          </a:xfrm>
          <a:prstGeom prst="borderCallout1">
            <a:avLst>
              <a:gd name="adj1" fmla="val 18750"/>
              <a:gd name="adj2" fmla="val -8333"/>
              <a:gd name="adj3" fmla="val -16601"/>
              <a:gd name="adj4" fmla="val -3503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Sélection Génomique à partir de 2015</a:t>
            </a:r>
            <a:endParaRPr lang="fr-FR" dirty="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6623720" y="2986608"/>
            <a:ext cx="72008" cy="2254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Historique du schéma de sélection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52264" y="3583831"/>
            <a:ext cx="1495400" cy="8532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1957</a:t>
            </a:r>
          </a:p>
          <a:p>
            <a:pPr algn="ctr"/>
            <a:r>
              <a:rPr lang="fr-FR" sz="1600" dirty="0" smtClean="0"/>
              <a:t>Quantité de lait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>
            <a:off x="1649415" y="5600055"/>
            <a:ext cx="1495400" cy="8532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1985</a:t>
            </a:r>
          </a:p>
          <a:p>
            <a:pPr algn="ctr"/>
            <a:r>
              <a:rPr lang="fr-FR" sz="1600" dirty="0" smtClean="0"/>
              <a:t>Qualité du lait</a:t>
            </a:r>
          </a:p>
          <a:p>
            <a:pPr algn="ctr"/>
            <a:r>
              <a:rPr lang="fr-FR" sz="1600" dirty="0" smtClean="0"/>
              <a:t>TP, TB, MSU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2962164" y="358383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1995</a:t>
            </a:r>
          </a:p>
          <a:p>
            <a:pPr algn="ctr"/>
            <a:r>
              <a:rPr lang="fr-FR" sz="1600" dirty="0" smtClean="0"/>
              <a:t>Résistance à la tremblante</a:t>
            </a:r>
            <a:endParaRPr lang="fr-FR" sz="1600" dirty="0"/>
          </a:p>
        </p:txBody>
      </p:sp>
      <p:sp>
        <p:nvSpPr>
          <p:cNvPr id="32" name="Rectangle 31"/>
          <p:cNvSpPr/>
          <p:nvPr/>
        </p:nvSpPr>
        <p:spPr>
          <a:xfrm>
            <a:off x="4181364" y="5696771"/>
            <a:ext cx="1495400" cy="85328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1999</a:t>
            </a:r>
          </a:p>
          <a:p>
            <a:pPr algn="ctr"/>
            <a:r>
              <a:rPr lang="fr-FR" sz="1600" dirty="0" smtClean="0"/>
              <a:t>Cellules somatiques CCS</a:t>
            </a:r>
            <a:endParaRPr lang="fr-FR" sz="1600" dirty="0"/>
          </a:p>
        </p:txBody>
      </p:sp>
      <p:sp>
        <p:nvSpPr>
          <p:cNvPr id="33" name="Rectangle 32"/>
          <p:cNvSpPr/>
          <p:nvPr/>
        </p:nvSpPr>
        <p:spPr>
          <a:xfrm>
            <a:off x="5076056" y="3583830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2000</a:t>
            </a:r>
          </a:p>
          <a:p>
            <a:pPr algn="ctr"/>
            <a:r>
              <a:rPr lang="fr-FR" sz="1600" dirty="0" smtClean="0"/>
              <a:t>Morphologie de la mamelle</a:t>
            </a:r>
            <a:endParaRPr lang="fr-FR" sz="1600" dirty="0"/>
          </a:p>
        </p:txBody>
      </p:sp>
      <p:sp>
        <p:nvSpPr>
          <p:cNvPr id="34" name="Rectangle 33"/>
          <p:cNvSpPr/>
          <p:nvPr/>
        </p:nvSpPr>
        <p:spPr>
          <a:xfrm>
            <a:off x="5902250" y="5345115"/>
            <a:ext cx="1762073" cy="1204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2006</a:t>
            </a:r>
          </a:p>
          <a:p>
            <a:pPr algn="ctr"/>
            <a:r>
              <a:rPr lang="fr-FR" sz="1600" dirty="0" smtClean="0"/>
              <a:t>ISOL</a:t>
            </a:r>
          </a:p>
          <a:p>
            <a:pPr algn="ctr"/>
            <a:r>
              <a:rPr lang="fr-FR" sz="1600" dirty="0" smtClean="0"/>
              <a:t>50% fonctionnel</a:t>
            </a:r>
          </a:p>
          <a:p>
            <a:pPr algn="ctr"/>
            <a:r>
              <a:rPr lang="fr-FR" sz="1600" dirty="0" smtClean="0"/>
              <a:t>50% production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34753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2264" y="2529408"/>
            <a:ext cx="8686800" cy="533400"/>
          </a:xfrm>
          <a:prstGeom prst="rightArrow">
            <a:avLst>
              <a:gd name="adj1" fmla="val 50000"/>
              <a:gd name="adj2" fmla="val 194071"/>
            </a:avLst>
          </a:prstGeom>
          <a:gradFill rotWithShape="0">
            <a:gsLst>
              <a:gs pos="0">
                <a:srgbClr val="FF6600"/>
              </a:gs>
              <a:gs pos="100000">
                <a:srgbClr val="FFCC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799964" y="2972321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2342596" y="2972321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370986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4929064" y="2986608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586814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179512" y="1420034"/>
            <a:ext cx="871296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ym typeface="Wingdings" pitchFamily="2" charset="2"/>
              </a:rPr>
              <a:t> 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Chronologie des critères pris en compte dans la sélection laitière</a:t>
            </a:r>
          </a:p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C00000"/>
                </a:solidFill>
              </a:rPr>
              <a:t>Rationnaliser dans le temps les objectifs de sélection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" name="Légende encadrée 1 1"/>
          <p:cNvSpPr/>
          <p:nvPr/>
        </p:nvSpPr>
        <p:spPr>
          <a:xfrm>
            <a:off x="7343800" y="3253308"/>
            <a:ext cx="1395264" cy="1615852"/>
          </a:xfrm>
          <a:prstGeom prst="borderCallout1">
            <a:avLst>
              <a:gd name="adj1" fmla="val 18750"/>
              <a:gd name="adj2" fmla="val -8333"/>
              <a:gd name="adj3" fmla="val -16601"/>
              <a:gd name="adj4" fmla="val -3503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Sélection Génomique à partir de 2015</a:t>
            </a:r>
            <a:endParaRPr lang="fr-FR" dirty="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6623720" y="2986608"/>
            <a:ext cx="72008" cy="2254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Historique du schéma de sélection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52264" y="358383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1957</a:t>
            </a:r>
          </a:p>
          <a:p>
            <a:pPr algn="ctr"/>
            <a:r>
              <a:rPr lang="fr-FR" sz="1600" dirty="0" smtClean="0"/>
              <a:t>Quantité de lait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>
            <a:off x="1649415" y="5600055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1985</a:t>
            </a:r>
          </a:p>
          <a:p>
            <a:pPr algn="ctr"/>
            <a:r>
              <a:rPr lang="fr-FR" sz="1600" dirty="0" smtClean="0"/>
              <a:t>Qualité du lait</a:t>
            </a:r>
          </a:p>
          <a:p>
            <a:pPr algn="ctr"/>
            <a:r>
              <a:rPr lang="fr-FR" sz="1600" dirty="0" smtClean="0"/>
              <a:t>TP, TB, MSU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2962164" y="3583831"/>
            <a:ext cx="1495400" cy="8532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1995</a:t>
            </a:r>
          </a:p>
          <a:p>
            <a:pPr algn="ctr"/>
            <a:r>
              <a:rPr lang="fr-FR" sz="1600" dirty="0" smtClean="0"/>
              <a:t>Résistance à la tremblante</a:t>
            </a:r>
            <a:endParaRPr lang="fr-FR" sz="1600" dirty="0"/>
          </a:p>
        </p:txBody>
      </p:sp>
      <p:sp>
        <p:nvSpPr>
          <p:cNvPr id="32" name="Rectangle 31"/>
          <p:cNvSpPr/>
          <p:nvPr/>
        </p:nvSpPr>
        <p:spPr>
          <a:xfrm>
            <a:off x="4181364" y="569677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1999</a:t>
            </a:r>
          </a:p>
          <a:p>
            <a:pPr algn="ctr"/>
            <a:r>
              <a:rPr lang="fr-FR" sz="1600" dirty="0" smtClean="0"/>
              <a:t>Cellules somatiques CCS</a:t>
            </a:r>
            <a:endParaRPr lang="fr-FR" sz="1600" dirty="0"/>
          </a:p>
        </p:txBody>
      </p:sp>
      <p:sp>
        <p:nvSpPr>
          <p:cNvPr id="33" name="Rectangle 32"/>
          <p:cNvSpPr/>
          <p:nvPr/>
        </p:nvSpPr>
        <p:spPr>
          <a:xfrm>
            <a:off x="5076056" y="3583830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2000</a:t>
            </a:r>
          </a:p>
          <a:p>
            <a:pPr algn="ctr"/>
            <a:r>
              <a:rPr lang="fr-FR" sz="1600" dirty="0" smtClean="0"/>
              <a:t>Morphologie de la mamelle</a:t>
            </a:r>
            <a:endParaRPr lang="fr-FR" sz="1600" dirty="0"/>
          </a:p>
        </p:txBody>
      </p:sp>
      <p:sp>
        <p:nvSpPr>
          <p:cNvPr id="34" name="Rectangle 33"/>
          <p:cNvSpPr/>
          <p:nvPr/>
        </p:nvSpPr>
        <p:spPr>
          <a:xfrm>
            <a:off x="5902250" y="5345115"/>
            <a:ext cx="1762073" cy="1204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2006</a:t>
            </a:r>
          </a:p>
          <a:p>
            <a:pPr algn="ctr"/>
            <a:r>
              <a:rPr lang="fr-FR" sz="1600" dirty="0" smtClean="0"/>
              <a:t>ISOL</a:t>
            </a:r>
          </a:p>
          <a:p>
            <a:pPr algn="ctr"/>
            <a:r>
              <a:rPr lang="fr-FR" sz="1600" dirty="0" smtClean="0"/>
              <a:t>50% fonctionnel</a:t>
            </a:r>
          </a:p>
          <a:p>
            <a:pPr algn="ctr"/>
            <a:r>
              <a:rPr lang="fr-FR" sz="1600" dirty="0" smtClean="0"/>
              <a:t>50% production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643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568952" cy="5688632"/>
          </a:xfrm>
        </p:spPr>
        <p:txBody>
          <a:bodyPr>
            <a:normAutofit/>
          </a:bodyPr>
          <a:lstStyle/>
          <a:p>
            <a:pPr algn="ctr"/>
            <a:r>
              <a:rPr lang="fr-FR" sz="2800" dirty="0" smtClean="0"/>
              <a:t>Historique race Lacaune</a:t>
            </a:r>
          </a:p>
          <a:p>
            <a:pPr algn="ctr"/>
            <a:r>
              <a:rPr lang="fr-FR" sz="2800" dirty="0" smtClean="0"/>
              <a:t>Organisation raciale</a:t>
            </a:r>
          </a:p>
          <a:p>
            <a:pPr algn="ctr"/>
            <a:r>
              <a:rPr lang="fr-FR" sz="2800" dirty="0" smtClean="0"/>
              <a:t>Programme de sélection</a:t>
            </a:r>
          </a:p>
          <a:p>
            <a:pPr algn="ctr"/>
            <a:r>
              <a:rPr lang="fr-FR" sz="2800" dirty="0" smtClean="0"/>
              <a:t>Evolutions génétiques </a:t>
            </a:r>
          </a:p>
          <a:p>
            <a:pPr algn="ctr"/>
            <a:r>
              <a:rPr lang="fr-FR" sz="2800" dirty="0" smtClean="0"/>
              <a:t>Résultats de la diffusion à l’échelle de la filière</a:t>
            </a:r>
          </a:p>
          <a:p>
            <a:pPr algn="ctr"/>
            <a:r>
              <a:rPr lang="fr-FR" sz="2800" dirty="0" smtClean="0"/>
              <a:t>Orientations futures</a:t>
            </a:r>
          </a:p>
          <a:p>
            <a:pPr algn="ctr"/>
            <a:endParaRPr lang="fr-FR" sz="28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412776"/>
          </a:xfrm>
        </p:spPr>
        <p:txBody>
          <a:bodyPr>
            <a:normAutofit/>
          </a:bodyPr>
          <a:lstStyle/>
          <a:p>
            <a:pPr algn="ctr"/>
            <a:r>
              <a:rPr lang="fr-FR" sz="8000" b="1" dirty="0" smtClean="0">
                <a:solidFill>
                  <a:schemeClr val="accent5">
                    <a:lumMod val="75000"/>
                  </a:schemeClr>
                </a:solidFill>
              </a:rPr>
              <a:t>Plan</a:t>
            </a:r>
            <a:endParaRPr lang="fr-FR" sz="8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380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03583" y="1493153"/>
            <a:ext cx="8400865" cy="5208187"/>
          </a:xfrm>
          <a:prstGeom prst="rect">
            <a:avLst/>
          </a:prstGeo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fr-FR" sz="2400" dirty="0" smtClean="0">
                <a:cs typeface="Times New Roman" pitchFamily="18" charset="0"/>
              </a:rPr>
              <a:t>Cheptels sélectionneurs Lacaune </a:t>
            </a:r>
          </a:p>
          <a:p>
            <a:pPr eaLnBrk="1" hangingPunct="1">
              <a:lnSpc>
                <a:spcPct val="90000"/>
              </a:lnSpc>
              <a:buFont typeface="Wingdings"/>
              <a:buChar char="ü"/>
            </a:pPr>
            <a:r>
              <a:rPr lang="fr-FR" sz="2400" dirty="0" smtClean="0">
                <a:cs typeface="Times New Roman" pitchFamily="18" charset="0"/>
              </a:rPr>
              <a:t>Brucellose </a:t>
            </a:r>
          </a:p>
          <a:p>
            <a:pPr eaLnBrk="1" hangingPunct="1">
              <a:lnSpc>
                <a:spcPct val="90000"/>
              </a:lnSpc>
              <a:buFont typeface="Wingdings"/>
              <a:buChar char="ü"/>
            </a:pPr>
            <a:r>
              <a:rPr lang="fr-FR" sz="2400" dirty="0" err="1" smtClean="0">
                <a:cs typeface="Times New Roman" pitchFamily="18" charset="0"/>
              </a:rPr>
              <a:t>Visna</a:t>
            </a:r>
            <a:r>
              <a:rPr lang="fr-FR" sz="2400" dirty="0" smtClean="0">
                <a:cs typeface="Times New Roman" pitchFamily="18" charset="0"/>
              </a:rPr>
              <a:t> </a:t>
            </a:r>
            <a:r>
              <a:rPr lang="fr-FR" sz="2400" dirty="0" err="1" smtClean="0">
                <a:cs typeface="Times New Roman" pitchFamily="18" charset="0"/>
              </a:rPr>
              <a:t>Maëdi</a:t>
            </a:r>
            <a:endParaRPr lang="fr-FR" sz="24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400" dirty="0" smtClean="0">
                <a:cs typeface="Times New Roman" pitchFamily="18" charset="0"/>
              </a:rPr>
              <a:t>Border </a:t>
            </a:r>
            <a:r>
              <a:rPr lang="fr-FR" sz="2400" dirty="0" err="1" smtClean="0">
                <a:cs typeface="Times New Roman" pitchFamily="18" charset="0"/>
              </a:rPr>
              <a:t>Disease</a:t>
            </a:r>
            <a:endParaRPr lang="fr-FR" sz="2400" dirty="0" smtClean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fr-FR" sz="2400" dirty="0" smtClean="0">
                <a:cs typeface="Times New Roman" pitchFamily="18" charset="0"/>
              </a:rPr>
              <a:t>Tremblante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è"/>
            </a:pPr>
            <a:r>
              <a:rPr lang="fr-FR" sz="2400" dirty="0">
                <a:cs typeface="Times New Roman" pitchFamily="18" charset="0"/>
              </a:rPr>
              <a:t> </a:t>
            </a:r>
            <a:r>
              <a:rPr lang="fr-FR" sz="2400" dirty="0" smtClean="0">
                <a:cs typeface="Times New Roman" pitchFamily="18" charset="0"/>
              </a:rPr>
              <a:t>Programme national de lutte contre la Tremblante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è"/>
            </a:pPr>
            <a:r>
              <a:rPr lang="fr-FR" sz="2400" dirty="0" smtClean="0">
                <a:cs typeface="Times New Roman" pitchFamily="18" charset="0"/>
              </a:rPr>
              <a:t>Totalité des béliers inscrits ARR/ARR (résistants) depuis 2003.</a:t>
            </a:r>
          </a:p>
          <a:p>
            <a:pPr lvl="1" algn="just" eaLnBrk="1" hangingPunct="1">
              <a:lnSpc>
                <a:spcPct val="90000"/>
              </a:lnSpc>
              <a:buFont typeface="Wingdings" pitchFamily="2" charset="2"/>
              <a:buChar char="è"/>
            </a:pPr>
            <a:endParaRPr lang="fr-FR" sz="2400" dirty="0"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fr-FR" i="1" dirty="0" smtClean="0">
                <a:cs typeface="Times New Roman" pitchFamily="18" charset="0"/>
              </a:rPr>
              <a:t>Partenaires : Entreprises de Sélection, GDS et FRGDS des départements et des régions concernés par la race, GTV (vétérinaires), Laboratoires Départementaux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0" y="652145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 sz="1400" b="1"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 suivi sanitaire pour une diffusion de semences et de reproducteurs sains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270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2264" y="2529408"/>
            <a:ext cx="8686800" cy="533400"/>
          </a:xfrm>
          <a:prstGeom prst="rightArrow">
            <a:avLst>
              <a:gd name="adj1" fmla="val 50000"/>
              <a:gd name="adj2" fmla="val 194071"/>
            </a:avLst>
          </a:prstGeom>
          <a:gradFill rotWithShape="0">
            <a:gsLst>
              <a:gs pos="0">
                <a:srgbClr val="FF6600"/>
              </a:gs>
              <a:gs pos="100000">
                <a:srgbClr val="FFCC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799964" y="2972321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2342596" y="2972321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370986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4929064" y="2986608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586814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179512" y="1420034"/>
            <a:ext cx="871296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ym typeface="Wingdings" pitchFamily="2" charset="2"/>
              </a:rPr>
              <a:t> 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Chronologie des critères pris en compte dans la sélection laitière</a:t>
            </a:r>
          </a:p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C00000"/>
                </a:solidFill>
              </a:rPr>
              <a:t>Rationnaliser dans le temps les objectifs de sélection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" name="Légende encadrée 1 1"/>
          <p:cNvSpPr/>
          <p:nvPr/>
        </p:nvSpPr>
        <p:spPr>
          <a:xfrm>
            <a:off x="7343800" y="3253308"/>
            <a:ext cx="1395264" cy="1615852"/>
          </a:xfrm>
          <a:prstGeom prst="borderCallout1">
            <a:avLst>
              <a:gd name="adj1" fmla="val 18750"/>
              <a:gd name="adj2" fmla="val -8333"/>
              <a:gd name="adj3" fmla="val -16601"/>
              <a:gd name="adj4" fmla="val -35039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Sélection Génomique à partir de 2015</a:t>
            </a:r>
            <a:endParaRPr lang="fr-FR" dirty="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6623720" y="2986608"/>
            <a:ext cx="72008" cy="2254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Historique du schéma de sélection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21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52264" y="358383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1957</a:t>
            </a:r>
          </a:p>
          <a:p>
            <a:pPr algn="ctr"/>
            <a:r>
              <a:rPr lang="fr-FR" sz="1600" dirty="0" smtClean="0"/>
              <a:t>Quantité de lait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>
            <a:off x="1649415" y="5600055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1985</a:t>
            </a:r>
          </a:p>
          <a:p>
            <a:pPr algn="ctr"/>
            <a:r>
              <a:rPr lang="fr-FR" sz="1600" dirty="0" smtClean="0"/>
              <a:t>Qualité du lait</a:t>
            </a:r>
          </a:p>
          <a:p>
            <a:pPr algn="ctr"/>
            <a:r>
              <a:rPr lang="fr-FR" sz="1600" dirty="0" smtClean="0"/>
              <a:t>TP, TB, MSU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2962164" y="358383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1995</a:t>
            </a:r>
          </a:p>
          <a:p>
            <a:pPr algn="ctr"/>
            <a:r>
              <a:rPr lang="fr-FR" sz="1600" dirty="0" smtClean="0"/>
              <a:t>Résistance à la tremblante</a:t>
            </a:r>
            <a:endParaRPr lang="fr-FR" sz="1600" dirty="0"/>
          </a:p>
        </p:txBody>
      </p:sp>
      <p:sp>
        <p:nvSpPr>
          <p:cNvPr id="32" name="Rectangle 31"/>
          <p:cNvSpPr/>
          <p:nvPr/>
        </p:nvSpPr>
        <p:spPr>
          <a:xfrm>
            <a:off x="4181364" y="569677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1999</a:t>
            </a:r>
          </a:p>
          <a:p>
            <a:pPr algn="ctr"/>
            <a:r>
              <a:rPr lang="fr-FR" sz="1600" dirty="0" smtClean="0"/>
              <a:t>Cellules somatiques CCS</a:t>
            </a:r>
            <a:endParaRPr lang="fr-FR" sz="1600" dirty="0"/>
          </a:p>
        </p:txBody>
      </p:sp>
      <p:sp>
        <p:nvSpPr>
          <p:cNvPr id="33" name="Rectangle 32"/>
          <p:cNvSpPr/>
          <p:nvPr/>
        </p:nvSpPr>
        <p:spPr>
          <a:xfrm>
            <a:off x="5076056" y="3583830"/>
            <a:ext cx="1495400" cy="85328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2000</a:t>
            </a:r>
          </a:p>
          <a:p>
            <a:pPr algn="ctr"/>
            <a:r>
              <a:rPr lang="fr-FR" sz="1600" dirty="0" smtClean="0"/>
              <a:t>Morphologie de la mamelle</a:t>
            </a:r>
            <a:endParaRPr lang="fr-FR" sz="1600" dirty="0"/>
          </a:p>
        </p:txBody>
      </p:sp>
      <p:sp>
        <p:nvSpPr>
          <p:cNvPr id="34" name="Rectangle 33"/>
          <p:cNvSpPr/>
          <p:nvPr/>
        </p:nvSpPr>
        <p:spPr>
          <a:xfrm>
            <a:off x="5902250" y="5345115"/>
            <a:ext cx="1762073" cy="120493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2006</a:t>
            </a:r>
          </a:p>
          <a:p>
            <a:pPr algn="ctr"/>
            <a:r>
              <a:rPr lang="fr-FR" sz="1600" dirty="0" smtClean="0"/>
              <a:t>ISOL</a:t>
            </a:r>
          </a:p>
          <a:p>
            <a:pPr algn="ctr"/>
            <a:r>
              <a:rPr lang="fr-FR" sz="1600" dirty="0" smtClean="0"/>
              <a:t>50% fonctionnel</a:t>
            </a:r>
          </a:p>
          <a:p>
            <a:pPr algn="ctr"/>
            <a:r>
              <a:rPr lang="fr-FR" sz="1600" dirty="0" smtClean="0"/>
              <a:t>50% production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96073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4" name="Text Box 4"/>
          <p:cNvSpPr txBox="1">
            <a:spLocks noChangeArrowheads="1"/>
          </p:cNvSpPr>
          <p:nvPr/>
        </p:nvSpPr>
        <p:spPr bwMode="auto">
          <a:xfrm rot="10861473" flipV="1">
            <a:off x="1688083" y="2707853"/>
            <a:ext cx="129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600" b="1"/>
              <a:t>ISOL</a:t>
            </a:r>
          </a:p>
        </p:txBody>
      </p:sp>
      <p:sp>
        <p:nvSpPr>
          <p:cNvPr id="158725" name="Text Box 5"/>
          <p:cNvSpPr txBox="1">
            <a:spLocks noChangeArrowheads="1"/>
          </p:cNvSpPr>
          <p:nvPr/>
        </p:nvSpPr>
        <p:spPr bwMode="auto">
          <a:xfrm>
            <a:off x="3488308" y="2060153"/>
            <a:ext cx="21510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dirty="0"/>
              <a:t>50% caractères de production</a:t>
            </a: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3488308" y="3357141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1800" dirty="0"/>
              <a:t>50 % caractères fonctionnels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6512495" y="1772816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/>
              <a:t>- Lait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6585520" y="2276053"/>
            <a:ext cx="2057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/>
              <a:t>-Taux protéique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6585520" y="2780878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 dirty="0"/>
              <a:t>-Taux </a:t>
            </a:r>
            <a:r>
              <a:rPr lang="fr-FR" sz="2000" dirty="0" smtClean="0"/>
              <a:t>butyreux</a:t>
            </a:r>
            <a:endParaRPr lang="fr-FR" sz="2000" dirty="0"/>
          </a:p>
        </p:txBody>
      </p:sp>
      <p:sp>
        <p:nvSpPr>
          <p:cNvPr id="158730" name="Text Box 10"/>
          <p:cNvSpPr txBox="1">
            <a:spLocks noChangeArrowheads="1"/>
          </p:cNvSpPr>
          <p:nvPr/>
        </p:nvSpPr>
        <p:spPr bwMode="auto">
          <a:xfrm>
            <a:off x="6585520" y="3428578"/>
            <a:ext cx="2667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000"/>
              <a:t>- Cellules somatiques</a:t>
            </a:r>
          </a:p>
        </p:txBody>
      </p:sp>
      <p:sp>
        <p:nvSpPr>
          <p:cNvPr id="158731" name="Text Box 11"/>
          <p:cNvSpPr txBox="1">
            <a:spLocks noChangeArrowheads="1"/>
          </p:cNvSpPr>
          <p:nvPr/>
        </p:nvSpPr>
        <p:spPr bwMode="auto">
          <a:xfrm>
            <a:off x="6622033" y="3933403"/>
            <a:ext cx="1330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sz="2000"/>
              <a:t>- Mamelles</a:t>
            </a:r>
          </a:p>
        </p:txBody>
      </p:sp>
      <p:sp>
        <p:nvSpPr>
          <p:cNvPr id="158732" name="Line 12"/>
          <p:cNvSpPr>
            <a:spLocks noChangeShapeType="1"/>
          </p:cNvSpPr>
          <p:nvPr/>
        </p:nvSpPr>
        <p:spPr bwMode="auto">
          <a:xfrm flipH="1">
            <a:off x="5504433" y="1988716"/>
            <a:ext cx="97790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8733" name="Line 13"/>
          <p:cNvSpPr>
            <a:spLocks noChangeShapeType="1"/>
          </p:cNvSpPr>
          <p:nvPr/>
        </p:nvSpPr>
        <p:spPr bwMode="auto">
          <a:xfrm flipH="1">
            <a:off x="5504433" y="2491953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8734" name="Line 14"/>
          <p:cNvSpPr>
            <a:spLocks noChangeShapeType="1"/>
          </p:cNvSpPr>
          <p:nvPr/>
        </p:nvSpPr>
        <p:spPr bwMode="auto">
          <a:xfrm flipH="1" flipV="1">
            <a:off x="5432995" y="2707853"/>
            <a:ext cx="1066800" cy="296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 flipH="1">
            <a:off x="5575870" y="364447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8736" name="Line 16"/>
          <p:cNvSpPr>
            <a:spLocks noChangeShapeType="1"/>
          </p:cNvSpPr>
          <p:nvPr/>
        </p:nvSpPr>
        <p:spPr bwMode="auto">
          <a:xfrm flipH="1" flipV="1">
            <a:off x="5575870" y="3860378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8737" name="AutoShape 17"/>
          <p:cNvSpPr>
            <a:spLocks noChangeArrowheads="1"/>
          </p:cNvSpPr>
          <p:nvPr/>
        </p:nvSpPr>
        <p:spPr bwMode="auto">
          <a:xfrm rot="3533593">
            <a:off x="2940620" y="2153816"/>
            <a:ext cx="504825" cy="762000"/>
          </a:xfrm>
          <a:prstGeom prst="downArrow">
            <a:avLst>
              <a:gd name="adj1" fmla="val 50000"/>
              <a:gd name="adj2" fmla="val 37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8738" name="AutoShape 18"/>
          <p:cNvSpPr>
            <a:spLocks noChangeArrowheads="1"/>
          </p:cNvSpPr>
          <p:nvPr/>
        </p:nvSpPr>
        <p:spPr bwMode="auto">
          <a:xfrm rot="1466962">
            <a:off x="2767583" y="3284116"/>
            <a:ext cx="747712" cy="485775"/>
          </a:xfrm>
          <a:prstGeom prst="leftArrow">
            <a:avLst>
              <a:gd name="adj1" fmla="val 50000"/>
              <a:gd name="adj2" fmla="val 3848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58739" name="Picture 19" descr="4 post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08" y="4448085"/>
            <a:ext cx="2808287" cy="219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Zone de texte 3"/>
          <p:cNvSpPr txBox="1"/>
          <p:nvPr/>
        </p:nvSpPr>
        <p:spPr>
          <a:xfrm>
            <a:off x="323528" y="4785196"/>
            <a:ext cx="2125663" cy="159613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spcAft>
                <a:spcPts val="0"/>
              </a:spcAft>
              <a:defRPr/>
            </a:pPr>
            <a:r>
              <a:rPr lang="fr-CA" sz="1600" u="sng" dirty="0">
                <a:ea typeface="Times New Roman"/>
              </a:rPr>
              <a:t>5éme poste depuis 2013 </a:t>
            </a:r>
            <a:r>
              <a:rPr lang="fr-CA" sz="1600" u="sng" dirty="0"/>
              <a:t>Position du trayon</a:t>
            </a:r>
            <a:endParaRPr lang="fr-FR" sz="1600" dirty="0"/>
          </a:p>
          <a:p>
            <a:pPr>
              <a:spcAft>
                <a:spcPts val="0"/>
              </a:spcAft>
              <a:defRPr/>
            </a:pPr>
            <a:r>
              <a:rPr lang="fr-CA" sz="1600" u="sng" dirty="0">
                <a:ea typeface="Times New Roman"/>
              </a:rPr>
              <a:t> </a:t>
            </a:r>
            <a:endParaRPr lang="fr-FR" sz="1200" dirty="0">
              <a:ea typeface="Times New Roman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  <a:defRPr/>
            </a:pPr>
            <a:r>
              <a:rPr lang="fr-CA" sz="1400" i="1" dirty="0">
                <a:latin typeface="Cambria"/>
                <a:ea typeface="Times New Roman"/>
                <a:cs typeface="Times New Roman"/>
              </a:rPr>
              <a:t> </a:t>
            </a:r>
            <a:endParaRPr lang="fr-FR" sz="1200" dirty="0">
              <a:ea typeface="Times New Roman"/>
            </a:endParaRPr>
          </a:p>
        </p:txBody>
      </p:sp>
      <p:pic>
        <p:nvPicPr>
          <p:cNvPr id="26" name="Image 7" descr="5eme pos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77" y="5361260"/>
            <a:ext cx="1300987" cy="102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Orientation du schéma de sélection</a:t>
            </a:r>
          </a:p>
          <a:p>
            <a:pPr algn="ctr"/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L’INDEX Synthétique Ovin Lait ISOL depuis 2006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/>
          </a:p>
        </p:txBody>
      </p:sp>
      <p:pic>
        <p:nvPicPr>
          <p:cNvPr id="34" name="Picture 2" descr="C:\Users\benoit_m\Desktop\Southern Cross\Gilles\Presentation\photos pour illustration\P12107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33" y="4869160"/>
            <a:ext cx="2196405" cy="1647304"/>
          </a:xfrm>
          <a:prstGeom prst="rect">
            <a:avLst/>
          </a:prstGeom>
          <a:ln w="28575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70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Orientation du schéma de sélection</a:t>
            </a:r>
          </a:p>
          <a:p>
            <a:pPr algn="ctr"/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Morphologie mamelle – évolution index (2017)</a:t>
            </a:r>
            <a:endParaRPr lang="fr-FR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3" name="Obje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936701"/>
              </p:ext>
            </p:extLst>
          </p:nvPr>
        </p:nvGraphicFramePr>
        <p:xfrm>
          <a:off x="179511" y="1484784"/>
          <a:ext cx="8424937" cy="5058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Feuille de calcul" r:id="rId5" imgW="7648578" imgH="5057659" progId="Excel.Sheet.8">
                  <p:embed/>
                </p:oleObj>
              </mc:Choice>
              <mc:Fallback>
                <p:oleObj name="Feuille de calcul" r:id="rId5" imgW="7648578" imgH="505765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1" y="1484784"/>
                        <a:ext cx="8424937" cy="5058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0" y="6430962"/>
            <a:ext cx="879905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dirty="0"/>
              <a:t>Remarque : index élevé = favorable / index faible = défavorable</a:t>
            </a:r>
          </a:p>
        </p:txBody>
      </p:sp>
    </p:spTree>
    <p:extLst>
      <p:ext uri="{BB962C8B-B14F-4D97-AF65-F5344CB8AC3E}">
        <p14:creationId xmlns:p14="http://schemas.microsoft.com/office/powerpoint/2010/main" val="103170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14443" y="406204"/>
            <a:ext cx="8799052" cy="1654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Exemple de corrélations génétiques entre caractères </a:t>
            </a: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sélectionnés</a:t>
            </a:r>
          </a:p>
          <a:p>
            <a:pPr algn="ctr"/>
            <a:r>
              <a:rPr lang="fr-FR" sz="3000" b="1" dirty="0">
                <a:solidFill>
                  <a:schemeClr val="accent4">
                    <a:lumMod val="50000"/>
                  </a:schemeClr>
                </a:solidFill>
              </a:rPr>
              <a:t>Aptitude à la traite mécanique de la brebis Lacaune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855024" y="6444952"/>
            <a:ext cx="533400" cy="152400"/>
          </a:xfrm>
        </p:spPr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/>
          </a:p>
        </p:txBody>
      </p:sp>
      <p:sp>
        <p:nvSpPr>
          <p:cNvPr id="3" name="Rectangle à coins arrondis 2"/>
          <p:cNvSpPr/>
          <p:nvPr/>
        </p:nvSpPr>
        <p:spPr>
          <a:xfrm>
            <a:off x="867484" y="2276872"/>
            <a:ext cx="2120339" cy="10081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Vitesse de traite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5196083" y="2780927"/>
            <a:ext cx="2344081" cy="104991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Morphologie mammaire</a:t>
            </a:r>
          </a:p>
          <a:p>
            <a:pPr algn="ctr"/>
            <a:r>
              <a:rPr lang="fr-FR" dirty="0" smtClean="0"/>
              <a:t>(facilité de traite)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867485" y="4941168"/>
            <a:ext cx="2329477" cy="1017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Santé de la mamelle </a:t>
            </a:r>
          </a:p>
          <a:p>
            <a:pPr algn="ctr"/>
            <a:r>
              <a:rPr lang="fr-FR" dirty="0" smtClean="0"/>
              <a:t>(CCS)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3143594" y="2708920"/>
            <a:ext cx="1934709" cy="2880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3611907" y="3933056"/>
            <a:ext cx="2672214" cy="15121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2963314" y="3284984"/>
            <a:ext cx="360561" cy="4320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ectangle à coins arrondis 20"/>
          <p:cNvSpPr/>
          <p:nvPr/>
        </p:nvSpPr>
        <p:spPr>
          <a:xfrm>
            <a:off x="3196962" y="3830847"/>
            <a:ext cx="1351049" cy="64807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Quantité LAIT</a:t>
            </a:r>
            <a:endParaRPr lang="fr-FR" dirty="0"/>
          </a:p>
        </p:txBody>
      </p:sp>
      <p:cxnSp>
        <p:nvCxnSpPr>
          <p:cNvPr id="29" name="Connecteur droit avec flèche 28"/>
          <p:cNvCxnSpPr/>
          <p:nvPr/>
        </p:nvCxnSpPr>
        <p:spPr>
          <a:xfrm>
            <a:off x="1523675" y="3429000"/>
            <a:ext cx="432048" cy="133214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3143594" y="4581128"/>
            <a:ext cx="468313" cy="2520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265" name="Connecteur droit avec flèche 11264"/>
          <p:cNvCxnSpPr/>
          <p:nvPr/>
        </p:nvCxnSpPr>
        <p:spPr>
          <a:xfrm flipV="1">
            <a:off x="4621837" y="3933056"/>
            <a:ext cx="670243" cy="2851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270" name="Ellipse 11269"/>
          <p:cNvSpPr/>
          <p:nvPr/>
        </p:nvSpPr>
        <p:spPr>
          <a:xfrm rot="20225381">
            <a:off x="136859" y="2969410"/>
            <a:ext cx="8058516" cy="28936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274" name="ZoneTexte 11273"/>
          <p:cNvSpPr txBox="1"/>
          <p:nvPr/>
        </p:nvSpPr>
        <p:spPr>
          <a:xfrm rot="19760891">
            <a:off x="4572656" y="5042671"/>
            <a:ext cx="3056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Caractères intégrés dans ISOL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275" name="ZoneTexte 11274"/>
          <p:cNvSpPr txBox="1"/>
          <p:nvPr/>
        </p:nvSpPr>
        <p:spPr>
          <a:xfrm>
            <a:off x="6273111" y="5589240"/>
            <a:ext cx="216024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Corrélations génétiques :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Favorables</a:t>
            </a:r>
          </a:p>
          <a:p>
            <a:r>
              <a:rPr lang="fr-FR" sz="1400" dirty="0"/>
              <a:t>	</a:t>
            </a:r>
            <a:r>
              <a:rPr lang="fr-FR" sz="1400" dirty="0" smtClean="0"/>
              <a:t>Défavorables</a:t>
            </a:r>
            <a:endParaRPr lang="fr-FR" sz="1400" dirty="0"/>
          </a:p>
        </p:txBody>
      </p:sp>
      <p:cxnSp>
        <p:nvCxnSpPr>
          <p:cNvPr id="11277" name="Connecteur droit avec flèche 11276"/>
          <p:cNvCxnSpPr/>
          <p:nvPr/>
        </p:nvCxnSpPr>
        <p:spPr>
          <a:xfrm>
            <a:off x="6492227" y="5958572"/>
            <a:ext cx="67206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6492227" y="6165304"/>
            <a:ext cx="67206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280" name="ZoneTexte 11279"/>
          <p:cNvSpPr txBox="1"/>
          <p:nvPr/>
        </p:nvSpPr>
        <p:spPr>
          <a:xfrm>
            <a:off x="-36512" y="6577607"/>
            <a:ext cx="3696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Source : INRA</a:t>
            </a:r>
            <a:endParaRPr lang="fr-FR" sz="1400" i="1" dirty="0"/>
          </a:p>
        </p:txBody>
      </p:sp>
    </p:spTree>
    <p:extLst>
      <p:ext uri="{BB962C8B-B14F-4D97-AF65-F5344CB8AC3E}">
        <p14:creationId xmlns:p14="http://schemas.microsoft.com/office/powerpoint/2010/main" val="425166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AutoShape 2"/>
          <p:cNvSpPr>
            <a:spLocks noChangeArrowheads="1"/>
          </p:cNvSpPr>
          <p:nvPr/>
        </p:nvSpPr>
        <p:spPr bwMode="auto">
          <a:xfrm>
            <a:off x="52264" y="2529408"/>
            <a:ext cx="8686800" cy="533400"/>
          </a:xfrm>
          <a:prstGeom prst="rightArrow">
            <a:avLst>
              <a:gd name="adj1" fmla="val 50000"/>
              <a:gd name="adj2" fmla="val 194071"/>
            </a:avLst>
          </a:prstGeom>
          <a:gradFill rotWithShape="0">
            <a:gsLst>
              <a:gs pos="0">
                <a:srgbClr val="FF6600"/>
              </a:gs>
              <a:gs pos="100000">
                <a:srgbClr val="FFCC99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5955" name="Line 3"/>
          <p:cNvSpPr>
            <a:spLocks noChangeShapeType="1"/>
          </p:cNvSpPr>
          <p:nvPr/>
        </p:nvSpPr>
        <p:spPr bwMode="auto">
          <a:xfrm>
            <a:off x="799964" y="2972321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57" name="Line 5"/>
          <p:cNvSpPr>
            <a:spLocks noChangeShapeType="1"/>
          </p:cNvSpPr>
          <p:nvPr/>
        </p:nvSpPr>
        <p:spPr bwMode="auto">
          <a:xfrm>
            <a:off x="2342596" y="2972321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3" name="Line 11"/>
          <p:cNvSpPr>
            <a:spLocks noChangeShapeType="1"/>
          </p:cNvSpPr>
          <p:nvPr/>
        </p:nvSpPr>
        <p:spPr bwMode="auto">
          <a:xfrm>
            <a:off x="370986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4" name="Line 12"/>
          <p:cNvSpPr>
            <a:spLocks noChangeShapeType="1"/>
          </p:cNvSpPr>
          <p:nvPr/>
        </p:nvSpPr>
        <p:spPr bwMode="auto">
          <a:xfrm>
            <a:off x="4929064" y="2986608"/>
            <a:ext cx="0" cy="2590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6" name="Line 14"/>
          <p:cNvSpPr>
            <a:spLocks noChangeShapeType="1"/>
          </p:cNvSpPr>
          <p:nvPr/>
        </p:nvSpPr>
        <p:spPr bwMode="auto">
          <a:xfrm>
            <a:off x="5868144" y="2986608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179512" y="1420034"/>
            <a:ext cx="871296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dirty="0">
                <a:sym typeface="Wingdings" pitchFamily="2" charset="2"/>
              </a:rPr>
              <a:t> 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Chronologie des critères pris en compte dans la sélection laitière</a:t>
            </a:r>
          </a:p>
          <a:p>
            <a:pPr algn="ctr">
              <a:spcBef>
                <a:spcPct val="50000"/>
              </a:spcBef>
            </a:pPr>
            <a:r>
              <a:rPr lang="fr-FR" b="1" dirty="0" smtClean="0">
                <a:solidFill>
                  <a:srgbClr val="C00000"/>
                </a:solidFill>
              </a:rPr>
              <a:t>Rationnaliser dans le temps les objectifs de sélection 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2" name="Légende encadrée 1 1"/>
          <p:cNvSpPr/>
          <p:nvPr/>
        </p:nvSpPr>
        <p:spPr>
          <a:xfrm>
            <a:off x="7343800" y="3253308"/>
            <a:ext cx="1395264" cy="1615852"/>
          </a:xfrm>
          <a:prstGeom prst="borderCallout1">
            <a:avLst>
              <a:gd name="adj1" fmla="val 18750"/>
              <a:gd name="adj2" fmla="val -8333"/>
              <a:gd name="adj3" fmla="val -16601"/>
              <a:gd name="adj4" fmla="val -35039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Sélection Génomique à partir de 2015</a:t>
            </a:r>
            <a:endParaRPr lang="fr-FR" dirty="0"/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6623720" y="2986608"/>
            <a:ext cx="72008" cy="22542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Historique du schéma de sélection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25</a:t>
            </a:fld>
            <a:endParaRPr lang="fr-BE"/>
          </a:p>
        </p:txBody>
      </p:sp>
      <p:sp>
        <p:nvSpPr>
          <p:cNvPr id="4" name="Rectangle 3"/>
          <p:cNvSpPr/>
          <p:nvPr/>
        </p:nvSpPr>
        <p:spPr>
          <a:xfrm>
            <a:off x="52264" y="358383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1957</a:t>
            </a:r>
          </a:p>
          <a:p>
            <a:pPr algn="ctr"/>
            <a:r>
              <a:rPr lang="fr-FR" sz="1600" dirty="0" smtClean="0"/>
              <a:t>Quantité de lait</a:t>
            </a:r>
            <a:endParaRPr lang="fr-FR" sz="1600" dirty="0"/>
          </a:p>
        </p:txBody>
      </p:sp>
      <p:sp>
        <p:nvSpPr>
          <p:cNvPr id="30" name="Rectangle 29"/>
          <p:cNvSpPr/>
          <p:nvPr/>
        </p:nvSpPr>
        <p:spPr>
          <a:xfrm>
            <a:off x="1649415" y="5600055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1985</a:t>
            </a:r>
          </a:p>
          <a:p>
            <a:pPr algn="ctr"/>
            <a:r>
              <a:rPr lang="fr-FR" sz="1600" dirty="0" smtClean="0"/>
              <a:t>Qualité du lait</a:t>
            </a:r>
          </a:p>
          <a:p>
            <a:pPr algn="ctr"/>
            <a:r>
              <a:rPr lang="fr-FR" sz="1600" dirty="0" smtClean="0"/>
              <a:t>TP, TB, MSU</a:t>
            </a:r>
            <a:endParaRPr lang="fr-FR" sz="1600" dirty="0"/>
          </a:p>
        </p:txBody>
      </p:sp>
      <p:sp>
        <p:nvSpPr>
          <p:cNvPr id="31" name="Rectangle 30"/>
          <p:cNvSpPr/>
          <p:nvPr/>
        </p:nvSpPr>
        <p:spPr>
          <a:xfrm>
            <a:off x="2962164" y="358383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1995</a:t>
            </a:r>
          </a:p>
          <a:p>
            <a:pPr algn="ctr"/>
            <a:r>
              <a:rPr lang="fr-FR" sz="1600" dirty="0" smtClean="0"/>
              <a:t>Résistance à la tremblante</a:t>
            </a:r>
            <a:endParaRPr lang="fr-FR" sz="1600" dirty="0"/>
          </a:p>
        </p:txBody>
      </p:sp>
      <p:sp>
        <p:nvSpPr>
          <p:cNvPr id="32" name="Rectangle 31"/>
          <p:cNvSpPr/>
          <p:nvPr/>
        </p:nvSpPr>
        <p:spPr>
          <a:xfrm>
            <a:off x="4181364" y="5696771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1999</a:t>
            </a:r>
          </a:p>
          <a:p>
            <a:pPr algn="ctr"/>
            <a:r>
              <a:rPr lang="fr-FR" sz="1600" dirty="0" smtClean="0"/>
              <a:t>Cellules somatiques CCS</a:t>
            </a:r>
            <a:endParaRPr lang="fr-FR" sz="1600" dirty="0"/>
          </a:p>
        </p:txBody>
      </p:sp>
      <p:sp>
        <p:nvSpPr>
          <p:cNvPr id="33" name="Rectangle 32"/>
          <p:cNvSpPr/>
          <p:nvPr/>
        </p:nvSpPr>
        <p:spPr>
          <a:xfrm>
            <a:off x="5076056" y="3583830"/>
            <a:ext cx="1495400" cy="85328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2000</a:t>
            </a:r>
          </a:p>
          <a:p>
            <a:pPr algn="ctr"/>
            <a:r>
              <a:rPr lang="fr-FR" sz="1600" dirty="0" smtClean="0"/>
              <a:t>Morphologie de la mamelle</a:t>
            </a:r>
            <a:endParaRPr lang="fr-FR" sz="1600" dirty="0"/>
          </a:p>
        </p:txBody>
      </p:sp>
      <p:sp>
        <p:nvSpPr>
          <p:cNvPr id="34" name="Rectangle 33"/>
          <p:cNvSpPr/>
          <p:nvPr/>
        </p:nvSpPr>
        <p:spPr>
          <a:xfrm>
            <a:off x="5902250" y="5345115"/>
            <a:ext cx="1762073" cy="120493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2006</a:t>
            </a:r>
          </a:p>
          <a:p>
            <a:pPr algn="ctr"/>
            <a:r>
              <a:rPr lang="fr-FR" sz="1600" dirty="0" smtClean="0"/>
              <a:t>ISOL</a:t>
            </a:r>
          </a:p>
          <a:p>
            <a:pPr algn="ctr"/>
            <a:r>
              <a:rPr lang="fr-FR" sz="1600" dirty="0" smtClean="0"/>
              <a:t>50% fonctionnel</a:t>
            </a:r>
          </a:p>
          <a:p>
            <a:pPr algn="ctr"/>
            <a:r>
              <a:rPr lang="fr-FR" sz="1600" dirty="0" smtClean="0"/>
              <a:t>50% production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2883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e 25"/>
          <p:cNvGrpSpPr>
            <a:grpSpLocks/>
          </p:cNvGrpSpPr>
          <p:nvPr/>
        </p:nvGrpSpPr>
        <p:grpSpPr bwMode="auto">
          <a:xfrm>
            <a:off x="0" y="1493318"/>
            <a:ext cx="8604250" cy="2746129"/>
            <a:chOff x="0" y="1555590"/>
            <a:chExt cx="8604250" cy="2745351"/>
          </a:xfrm>
        </p:grpSpPr>
        <p:cxnSp>
          <p:nvCxnSpPr>
            <p:cNvPr id="8" name="Connecteur droit avec flèche 7"/>
            <p:cNvCxnSpPr/>
            <p:nvPr/>
          </p:nvCxnSpPr>
          <p:spPr>
            <a:xfrm>
              <a:off x="468313" y="2421330"/>
              <a:ext cx="813593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468313" y="2276907"/>
              <a:ext cx="0" cy="287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7" name="ZoneTexte 10"/>
            <p:cNvSpPr txBox="1">
              <a:spLocks noChangeArrowheads="1"/>
            </p:cNvSpPr>
            <p:nvPr/>
          </p:nvSpPr>
          <p:spPr bwMode="auto">
            <a:xfrm>
              <a:off x="0" y="1844824"/>
              <a:ext cx="1403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dirty="0"/>
                <a:t>Naissance </a:t>
              </a:r>
              <a:r>
                <a:rPr lang="fr-FR" dirty="0">
                  <a:cs typeface="Arial" charset="0"/>
                </a:rPr>
                <a:t>♂</a:t>
              </a:r>
              <a:r>
                <a:rPr lang="fr-FR" dirty="0"/>
                <a:t> </a:t>
              </a:r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3708400" y="2276907"/>
              <a:ext cx="0" cy="287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69" name="ZoneTexte 12"/>
            <p:cNvSpPr txBox="1">
              <a:spLocks noChangeArrowheads="1"/>
            </p:cNvSpPr>
            <p:nvPr/>
          </p:nvSpPr>
          <p:spPr bwMode="auto">
            <a:xfrm>
              <a:off x="3327710" y="1555590"/>
              <a:ext cx="197116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dirty="0"/>
                <a:t>8 mois </a:t>
              </a:r>
              <a:r>
                <a:rPr lang="fr-FR" dirty="0" smtClean="0"/>
                <a:t>:</a:t>
              </a:r>
            </a:p>
            <a:p>
              <a:pPr eaLnBrk="1" hangingPunct="1"/>
              <a:r>
                <a:rPr lang="fr-FR" dirty="0" smtClean="0"/>
                <a:t>mise </a:t>
              </a:r>
              <a:r>
                <a:rPr lang="fr-FR" dirty="0"/>
                <a:t>en testage</a:t>
              </a:r>
            </a:p>
          </p:txBody>
        </p:sp>
        <p:sp>
          <p:nvSpPr>
            <p:cNvPr id="23570" name="ZoneTexte 13"/>
            <p:cNvSpPr txBox="1">
              <a:spLocks noChangeArrowheads="1"/>
            </p:cNvSpPr>
            <p:nvPr/>
          </p:nvSpPr>
          <p:spPr bwMode="auto">
            <a:xfrm>
              <a:off x="6732241" y="2555784"/>
              <a:ext cx="1728192" cy="923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dirty="0"/>
                <a:t>2,5 ans : </a:t>
              </a:r>
              <a:endParaRPr lang="fr-FR" dirty="0" smtClean="0"/>
            </a:p>
            <a:p>
              <a:pPr eaLnBrk="1" hangingPunct="1"/>
              <a:r>
                <a:rPr lang="fr-FR" dirty="0" smtClean="0"/>
                <a:t>index </a:t>
              </a:r>
              <a:r>
                <a:rPr lang="fr-FR" dirty="0"/>
                <a:t>sur descendance</a:t>
              </a: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7451725" y="2276907"/>
              <a:ext cx="0" cy="28725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572" name="ZoneTexte 15"/>
            <p:cNvSpPr txBox="1">
              <a:spLocks noChangeArrowheads="1"/>
            </p:cNvSpPr>
            <p:nvPr/>
          </p:nvSpPr>
          <p:spPr bwMode="auto">
            <a:xfrm>
              <a:off x="107950" y="2872529"/>
              <a:ext cx="1666056" cy="584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b="1" dirty="0">
                  <a:solidFill>
                    <a:srgbClr val="170EC2"/>
                  </a:solidFill>
                </a:rPr>
                <a:t>Choix sur ascendance</a:t>
              </a:r>
            </a:p>
          </p:txBody>
        </p:sp>
        <p:sp>
          <p:nvSpPr>
            <p:cNvPr id="23573" name="ZoneTexte 16"/>
            <p:cNvSpPr txBox="1">
              <a:spLocks noChangeArrowheads="1"/>
            </p:cNvSpPr>
            <p:nvPr/>
          </p:nvSpPr>
          <p:spPr bwMode="auto">
            <a:xfrm>
              <a:off x="6210374" y="3439410"/>
              <a:ext cx="2322066" cy="861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fr-FR" sz="1600" b="1" dirty="0">
                  <a:solidFill>
                    <a:srgbClr val="007434"/>
                  </a:solidFill>
                </a:rPr>
                <a:t>Choix sur </a:t>
              </a:r>
              <a:r>
                <a:rPr lang="fr-FR" sz="1600" b="1" dirty="0" smtClean="0">
                  <a:solidFill>
                    <a:srgbClr val="007434"/>
                  </a:solidFill>
                </a:rPr>
                <a:t>descendance</a:t>
              </a:r>
            </a:p>
            <a:p>
              <a:pPr eaLnBrk="1" hangingPunct="1"/>
              <a:r>
                <a:rPr lang="fr-FR" sz="1600" dirty="0" smtClean="0">
                  <a:solidFill>
                    <a:srgbClr val="007434"/>
                  </a:solidFill>
                </a:rPr>
                <a:t>( CLO + pointages )</a:t>
              </a:r>
              <a:endParaRPr lang="fr-FR" sz="1600" dirty="0">
                <a:solidFill>
                  <a:srgbClr val="007434"/>
                </a:solidFill>
              </a:endParaRPr>
            </a:p>
          </p:txBody>
        </p:sp>
      </p:grpSp>
      <p:sp>
        <p:nvSpPr>
          <p:cNvPr id="18" name="ZoneTexte 17"/>
          <p:cNvSpPr txBox="1">
            <a:spLocks noChangeArrowheads="1"/>
          </p:cNvSpPr>
          <p:nvPr/>
        </p:nvSpPr>
        <p:spPr bwMode="auto">
          <a:xfrm>
            <a:off x="6228184" y="4254187"/>
            <a:ext cx="25520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b="1" u="sng" dirty="0">
                <a:solidFill>
                  <a:srgbClr val="007434"/>
                </a:solidFill>
              </a:rPr>
              <a:t>Précis</a:t>
            </a:r>
            <a:r>
              <a:rPr lang="fr-FR" sz="1600" b="1" dirty="0">
                <a:solidFill>
                  <a:srgbClr val="007434"/>
                </a:solidFill>
              </a:rPr>
              <a:t> : </a:t>
            </a:r>
            <a:endParaRPr lang="fr-FR" sz="1600" b="1" dirty="0" smtClean="0">
              <a:solidFill>
                <a:srgbClr val="007434"/>
              </a:solidFill>
            </a:endParaRPr>
          </a:p>
          <a:p>
            <a:pPr eaLnBrk="1" hangingPunct="1"/>
            <a:r>
              <a:rPr lang="fr-FR" sz="1600" dirty="0" smtClean="0">
                <a:solidFill>
                  <a:srgbClr val="007434"/>
                </a:solidFill>
              </a:rPr>
              <a:t>l’originalité </a:t>
            </a:r>
            <a:r>
              <a:rPr lang="fr-FR" sz="1600" dirty="0">
                <a:solidFill>
                  <a:srgbClr val="007434"/>
                </a:solidFill>
              </a:rPr>
              <a:t>de l’individu est estimé grâce aux filles</a:t>
            </a:r>
          </a:p>
        </p:txBody>
      </p:sp>
      <p:sp>
        <p:nvSpPr>
          <p:cNvPr id="19" name="ZoneTexte 18"/>
          <p:cNvSpPr txBox="1">
            <a:spLocks noChangeArrowheads="1"/>
          </p:cNvSpPr>
          <p:nvPr/>
        </p:nvSpPr>
        <p:spPr bwMode="auto">
          <a:xfrm>
            <a:off x="107950" y="3335591"/>
            <a:ext cx="19431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1600" b="1" u="sng" dirty="0">
                <a:solidFill>
                  <a:srgbClr val="170EC2"/>
                </a:solidFill>
              </a:rPr>
              <a:t>Peu précis </a:t>
            </a:r>
            <a:r>
              <a:rPr lang="fr-FR" sz="1600" b="1" dirty="0" smtClean="0">
                <a:solidFill>
                  <a:srgbClr val="170EC2"/>
                </a:solidFill>
              </a:rPr>
              <a:t>:</a:t>
            </a:r>
          </a:p>
          <a:p>
            <a:pPr eaLnBrk="1" hangingPunct="1"/>
            <a:r>
              <a:rPr lang="fr-FR" sz="1600" dirty="0">
                <a:solidFill>
                  <a:srgbClr val="170EC2"/>
                </a:solidFill>
              </a:rPr>
              <a:t>O</a:t>
            </a:r>
            <a:r>
              <a:rPr lang="fr-FR" sz="1600" dirty="0" smtClean="0">
                <a:solidFill>
                  <a:srgbClr val="170EC2"/>
                </a:solidFill>
              </a:rPr>
              <a:t>n </a:t>
            </a:r>
            <a:r>
              <a:rPr lang="fr-FR" sz="1600" dirty="0">
                <a:solidFill>
                  <a:srgbClr val="170EC2"/>
                </a:solidFill>
              </a:rPr>
              <a:t>n’a pas l’originalité de </a:t>
            </a:r>
            <a:r>
              <a:rPr lang="fr-FR" sz="1600" dirty="0" smtClean="0">
                <a:solidFill>
                  <a:srgbClr val="170EC2"/>
                </a:solidFill>
              </a:rPr>
              <a:t>l’individu / On </a:t>
            </a:r>
            <a:r>
              <a:rPr lang="fr-FR" sz="1600" dirty="0">
                <a:solidFill>
                  <a:srgbClr val="170EC2"/>
                </a:solidFill>
              </a:rPr>
              <a:t>n’a que la moyenne des 2 parents</a:t>
            </a:r>
          </a:p>
        </p:txBody>
      </p:sp>
      <p:grpSp>
        <p:nvGrpSpPr>
          <p:cNvPr id="28" name="Groupe 27"/>
          <p:cNvGrpSpPr>
            <a:grpSpLocks/>
          </p:cNvGrpSpPr>
          <p:nvPr/>
        </p:nvGrpSpPr>
        <p:grpSpPr bwMode="auto">
          <a:xfrm>
            <a:off x="2339752" y="2695460"/>
            <a:ext cx="2635844" cy="2292144"/>
            <a:chOff x="2339529" y="2623418"/>
            <a:chExt cx="2635769" cy="3568021"/>
          </a:xfrm>
        </p:grpSpPr>
        <p:cxnSp>
          <p:nvCxnSpPr>
            <p:cNvPr id="21" name="Connecteur en angle 20"/>
            <p:cNvCxnSpPr>
              <a:endCxn id="23562" idx="0"/>
            </p:cNvCxnSpPr>
            <p:nvPr/>
          </p:nvCxnSpPr>
          <p:spPr>
            <a:xfrm>
              <a:off x="2339753" y="2623418"/>
              <a:ext cx="1328879" cy="1422212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561" name="Groupe 26"/>
            <p:cNvGrpSpPr>
              <a:grpSpLocks/>
            </p:cNvGrpSpPr>
            <p:nvPr/>
          </p:nvGrpSpPr>
          <p:grpSpPr bwMode="auto">
            <a:xfrm>
              <a:off x="2339529" y="4045629"/>
              <a:ext cx="2635769" cy="2145810"/>
              <a:chOff x="2339529" y="4045629"/>
              <a:chExt cx="2635769" cy="2145810"/>
            </a:xfrm>
          </p:grpSpPr>
          <p:sp>
            <p:nvSpPr>
              <p:cNvPr id="23562" name="ZoneTexte 22"/>
              <p:cNvSpPr txBox="1">
                <a:spLocks noChangeArrowheads="1"/>
              </p:cNvSpPr>
              <p:nvPr/>
            </p:nvSpPr>
            <p:spPr bwMode="auto">
              <a:xfrm>
                <a:off x="2361965" y="4045629"/>
                <a:ext cx="2613333" cy="1024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1600" b="1" dirty="0" smtClean="0">
                    <a:solidFill>
                      <a:srgbClr val="E8510E"/>
                    </a:solidFill>
                  </a:rPr>
                  <a:t>Génotypage</a:t>
                </a:r>
                <a:r>
                  <a:rPr lang="fr-FR" sz="1600" dirty="0" smtClean="0">
                    <a:solidFill>
                      <a:srgbClr val="E8510E"/>
                    </a:solidFill>
                  </a:rPr>
                  <a:t> 54K </a:t>
                </a:r>
                <a:r>
                  <a:rPr lang="fr-FR" sz="1600" dirty="0">
                    <a:solidFill>
                      <a:srgbClr val="E8510E"/>
                    </a:solidFill>
                    <a:sym typeface="Wingdings" pitchFamily="2" charset="2"/>
                  </a:rPr>
                  <a:t> c</a:t>
                </a:r>
                <a:r>
                  <a:rPr lang="fr-FR" sz="1600" dirty="0">
                    <a:solidFill>
                      <a:srgbClr val="E8510E"/>
                    </a:solidFill>
                  </a:rPr>
                  <a:t>hoix sur index </a:t>
                </a:r>
                <a:r>
                  <a:rPr lang="fr-FR" sz="1600" dirty="0" smtClean="0">
                    <a:solidFill>
                      <a:srgbClr val="E8510E"/>
                    </a:solidFill>
                  </a:rPr>
                  <a:t>génomique à 4 mois</a:t>
                </a:r>
                <a:endParaRPr lang="fr-FR" sz="1600" dirty="0">
                  <a:solidFill>
                    <a:srgbClr val="E8510E"/>
                  </a:solidFill>
                </a:endParaRPr>
              </a:p>
            </p:txBody>
          </p:sp>
          <p:sp>
            <p:nvSpPr>
              <p:cNvPr id="23563" name="ZoneTexte 23"/>
              <p:cNvSpPr txBox="1">
                <a:spLocks noChangeArrowheads="1"/>
              </p:cNvSpPr>
              <p:nvPr/>
            </p:nvSpPr>
            <p:spPr bwMode="auto">
              <a:xfrm>
                <a:off x="2339529" y="5166528"/>
                <a:ext cx="2520280" cy="1024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fr-FR" sz="1600" b="1" u="sng" dirty="0">
                    <a:solidFill>
                      <a:srgbClr val="E8510E"/>
                    </a:solidFill>
                  </a:rPr>
                  <a:t>Plus précis </a:t>
                </a:r>
                <a:r>
                  <a:rPr lang="fr-FR" sz="1600" b="1" dirty="0">
                    <a:solidFill>
                      <a:srgbClr val="E8510E"/>
                    </a:solidFill>
                  </a:rPr>
                  <a:t>: </a:t>
                </a:r>
                <a:endParaRPr lang="fr-FR" sz="1600" b="1" dirty="0" smtClean="0">
                  <a:solidFill>
                    <a:srgbClr val="E8510E"/>
                  </a:solidFill>
                </a:endParaRPr>
              </a:p>
              <a:p>
                <a:pPr eaLnBrk="1" hangingPunct="1"/>
                <a:r>
                  <a:rPr lang="fr-FR" sz="1600" dirty="0" smtClean="0">
                    <a:solidFill>
                      <a:srgbClr val="E8510E"/>
                    </a:solidFill>
                  </a:rPr>
                  <a:t>une </a:t>
                </a:r>
                <a:r>
                  <a:rPr lang="fr-FR" sz="1600" dirty="0">
                    <a:solidFill>
                      <a:srgbClr val="E8510E"/>
                    </a:solidFill>
                  </a:rPr>
                  <a:t>partie de l’originalité de l’individu est estimé</a:t>
                </a:r>
              </a:p>
            </p:txBody>
          </p:sp>
        </p:grpSp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017" y="1758427"/>
            <a:ext cx="1082478" cy="1418632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Principe de la sélection génomique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772400" y="4780707"/>
            <a:ext cx="533400" cy="152400"/>
          </a:xfrm>
        </p:spPr>
        <p:txBody>
          <a:bodyPr/>
          <a:lstStyle/>
          <a:p>
            <a:fld id="{CF4668DC-857F-487D-BFFA-8C0CA5037977}" type="slidenum">
              <a:rPr lang="fr-BE" smtClean="0"/>
              <a:t>26</a:t>
            </a:fld>
            <a:endParaRPr lang="fr-BE"/>
          </a:p>
        </p:txBody>
      </p:sp>
      <p:sp>
        <p:nvSpPr>
          <p:cNvPr id="32" name="Rectangle 31"/>
          <p:cNvSpPr/>
          <p:nvPr/>
        </p:nvSpPr>
        <p:spPr>
          <a:xfrm>
            <a:off x="179512" y="5445224"/>
            <a:ext cx="8491956" cy="12840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Connaissance plus rapide des résultats des béliers = </a:t>
            </a:r>
          </a:p>
          <a:p>
            <a:pPr algn="ctr"/>
            <a:r>
              <a:rPr lang="fr-FR" dirty="0" smtClean="0">
                <a:solidFill>
                  <a:schemeClr val="tx1"/>
                </a:solidFill>
              </a:rPr>
              <a:t>intervalle de génération plus court (- 2,5 ans )</a:t>
            </a:r>
          </a:p>
          <a:p>
            <a:pPr algn="ctr"/>
            <a:endParaRPr lang="fr-FR" i="1" dirty="0">
              <a:solidFill>
                <a:schemeClr val="tx1"/>
              </a:solidFill>
            </a:endParaRPr>
          </a:p>
          <a:p>
            <a:pPr algn="ctr"/>
            <a:r>
              <a:rPr lang="fr-FR" i="1" dirty="0" smtClean="0">
                <a:solidFill>
                  <a:schemeClr val="tx1"/>
                </a:solidFill>
              </a:rPr>
              <a:t>Béliers améliorateurs utilisés dès la première année sur index génomique (environ 6 mois)</a:t>
            </a:r>
            <a:endParaRPr lang="fr-FR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19"/>
          <p:cNvCxnSpPr>
            <a:cxnSpLocks noChangeShapeType="1"/>
          </p:cNvCxnSpPr>
          <p:nvPr/>
        </p:nvCxnSpPr>
        <p:spPr bwMode="auto">
          <a:xfrm>
            <a:off x="204555" y="3861395"/>
            <a:ext cx="8280400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Connecteur droit avec flèche 22"/>
          <p:cNvCxnSpPr>
            <a:cxnSpLocks noChangeShapeType="1"/>
          </p:cNvCxnSpPr>
          <p:nvPr/>
        </p:nvCxnSpPr>
        <p:spPr bwMode="auto">
          <a:xfrm flipH="1" flipV="1">
            <a:off x="914167" y="2348881"/>
            <a:ext cx="3484091" cy="1514102"/>
          </a:xfrm>
          <a:prstGeom prst="straightConnector1">
            <a:avLst/>
          </a:prstGeom>
          <a:noFill/>
          <a:ln w="25400" algn="ctr">
            <a:solidFill>
              <a:srgbClr val="0000FF"/>
            </a:solidFill>
            <a:round/>
            <a:headEnd/>
            <a:tailEnd type="arrow" w="med" len="med"/>
          </a:ln>
        </p:spPr>
      </p:cxnSp>
      <p:cxnSp>
        <p:nvCxnSpPr>
          <p:cNvPr id="12" name="Connecteur droit avec flèche 24"/>
          <p:cNvCxnSpPr>
            <a:cxnSpLocks noChangeShapeType="1"/>
          </p:cNvCxnSpPr>
          <p:nvPr/>
        </p:nvCxnSpPr>
        <p:spPr bwMode="auto">
          <a:xfrm flipV="1">
            <a:off x="4380436" y="2348881"/>
            <a:ext cx="3312629" cy="1512514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arrow" w="med" len="med"/>
          </a:ln>
        </p:spPr>
      </p:cxnSp>
      <p:cxnSp>
        <p:nvCxnSpPr>
          <p:cNvPr id="13" name="Connecteur droit avec flèche 26"/>
          <p:cNvCxnSpPr>
            <a:cxnSpLocks noChangeShapeType="1"/>
          </p:cNvCxnSpPr>
          <p:nvPr/>
        </p:nvCxnSpPr>
        <p:spPr bwMode="auto">
          <a:xfrm flipV="1">
            <a:off x="4378846" y="2348880"/>
            <a:ext cx="1590" cy="1514103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</p:spPr>
      </p:cxnSp>
      <p:sp>
        <p:nvSpPr>
          <p:cNvPr id="14" name="Rectangle 29"/>
          <p:cNvSpPr>
            <a:spLocks noChangeArrowheads="1"/>
          </p:cNvSpPr>
          <p:nvPr/>
        </p:nvSpPr>
        <p:spPr bwMode="auto">
          <a:xfrm>
            <a:off x="-119295" y="4005858"/>
            <a:ext cx="2230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olidFill>
                  <a:srgbClr val="0000FF"/>
                </a:solidFill>
                <a:latin typeface="Arial" charset="0"/>
                <a:cs typeface="Arial" charset="0"/>
              </a:rPr>
              <a:t>     </a:t>
            </a:r>
            <a:r>
              <a:rPr lang="fr-FR" sz="2800" b="1">
                <a:solidFill>
                  <a:srgbClr val="0000FF"/>
                </a:solidFill>
                <a:latin typeface="Arial" charset="0"/>
                <a:cs typeface="Arial" charset="0"/>
              </a:rPr>
              <a:t>0.20-0.30 </a:t>
            </a:r>
            <a:endParaRPr lang="fr-FR" sz="2800"/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6825877" y="4005858"/>
            <a:ext cx="1706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0000FF"/>
                </a:solidFill>
                <a:latin typeface="Arial" charset="0"/>
                <a:cs typeface="Arial" charset="0"/>
              </a:rPr>
              <a:t>0.60-0.70</a:t>
            </a:r>
          </a:p>
        </p:txBody>
      </p:sp>
      <p:sp>
        <p:nvSpPr>
          <p:cNvPr id="16" name="Rectangle 31"/>
          <p:cNvSpPr>
            <a:spLocks noChangeArrowheads="1"/>
          </p:cNvSpPr>
          <p:nvPr/>
        </p:nvSpPr>
        <p:spPr bwMode="auto">
          <a:xfrm>
            <a:off x="2517542" y="3999009"/>
            <a:ext cx="3654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0.45-0.55</a:t>
            </a:r>
            <a:endParaRPr lang="fr-FR" sz="2800" u="sng" dirty="0">
              <a:solidFill>
                <a:srgbClr val="FF0000"/>
              </a:solidFill>
            </a:endParaRPr>
          </a:p>
        </p:txBody>
      </p:sp>
      <p:sp>
        <p:nvSpPr>
          <p:cNvPr id="17" name="ZoneTexte 22"/>
          <p:cNvSpPr txBox="1">
            <a:spLocks noChangeArrowheads="1"/>
          </p:cNvSpPr>
          <p:nvPr/>
        </p:nvSpPr>
        <p:spPr bwMode="auto">
          <a:xfrm>
            <a:off x="420455" y="4509095"/>
            <a:ext cx="9874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latin typeface="Arial" charset="0"/>
                <a:cs typeface="Arial" charset="0"/>
              </a:rPr>
              <a:t> </a:t>
            </a:r>
            <a:r>
              <a:rPr lang="fr-FR" sz="2800" b="1">
                <a:latin typeface="Arial" charset="0"/>
                <a:cs typeface="Arial" charset="0"/>
              </a:rPr>
              <a:t>  CD</a:t>
            </a:r>
            <a:endParaRPr lang="fr-FR" sz="2800" b="1" baseline="-25000">
              <a:latin typeface="Arial" charset="0"/>
              <a:cs typeface="Arial" charset="0"/>
            </a:endParaRPr>
          </a:p>
          <a:p>
            <a:endParaRPr lang="fr-FR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994064" y="4509095"/>
            <a:ext cx="270138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 b="1" dirty="0" smtClean="0">
                <a:latin typeface="Arial" charset="0"/>
                <a:cs typeface="Arial" charset="0"/>
              </a:rPr>
              <a:t>CD</a:t>
            </a:r>
          </a:p>
          <a:p>
            <a:pPr algn="ctr"/>
            <a:r>
              <a:rPr lang="fr-FR" sz="2400" dirty="0" smtClean="0">
                <a:latin typeface="Arial" charset="0"/>
                <a:cs typeface="Arial" charset="0"/>
              </a:rPr>
              <a:t>selon </a:t>
            </a:r>
            <a:r>
              <a:rPr lang="fr-FR" sz="2400" dirty="0">
                <a:latin typeface="Arial" charset="0"/>
                <a:cs typeface="Arial" charset="0"/>
              </a:rPr>
              <a:t>le caractère </a:t>
            </a:r>
            <a:endParaRPr lang="fr-FR" sz="2400" dirty="0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7375141" y="4582120"/>
            <a:ext cx="8032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>
                <a:latin typeface="Arial" charset="0"/>
                <a:cs typeface="Arial" charset="0"/>
              </a:rPr>
              <a:t>CD </a:t>
            </a:r>
            <a:endParaRPr lang="fr-FR" sz="2800" dirty="0"/>
          </a:p>
        </p:txBody>
      </p:sp>
      <p:sp>
        <p:nvSpPr>
          <p:cNvPr id="20" name="Rectangle 19"/>
          <p:cNvSpPr/>
          <p:nvPr/>
        </p:nvSpPr>
        <p:spPr>
          <a:xfrm>
            <a:off x="10851" y="5805264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 smtClean="0"/>
              <a:t>La sélection génomique permet d’obtenir </a:t>
            </a:r>
            <a:r>
              <a:rPr lang="fr-FR" sz="2400" dirty="0" smtClean="0">
                <a:solidFill>
                  <a:srgbClr val="FF0000"/>
                </a:solidFill>
              </a:rPr>
              <a:t>15 à 20% </a:t>
            </a:r>
            <a:r>
              <a:rPr lang="fr-FR" sz="2400" dirty="0" smtClean="0"/>
              <a:t>de progrès génétique supplémentaire par rapport à un schéma classique</a:t>
            </a:r>
            <a:endParaRPr lang="fr-FR" sz="2400" dirty="0"/>
          </a:p>
        </p:txBody>
      </p:sp>
      <p:sp>
        <p:nvSpPr>
          <p:cNvPr id="22" name="Rectangle 21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9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Précision d’un index génomique</a:t>
            </a:r>
            <a:endParaRPr lang="fr-FR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484784"/>
            <a:ext cx="2738015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Index sur ascendance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016075" y="1484784"/>
            <a:ext cx="2738015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Index génomique GBLUP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779508" y="1484784"/>
            <a:ext cx="2738015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Index sur descendance (à l’issue de testage)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78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Service global en complément du service génétique</a:t>
            </a:r>
          </a:p>
          <a:p>
            <a:pPr algn="ctr"/>
            <a:r>
              <a:rPr lang="fr-FR" sz="3500" b="1" dirty="0">
                <a:solidFill>
                  <a:schemeClr val="accent4">
                    <a:lumMod val="50000"/>
                  </a:schemeClr>
                </a:solidFill>
              </a:rPr>
              <a:t>Accompagnement technique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28</a:t>
            </a:fld>
            <a:endParaRPr lang="fr-BE"/>
          </a:p>
        </p:txBody>
      </p:sp>
      <p:sp>
        <p:nvSpPr>
          <p:cNvPr id="3" name="Rectangle 2"/>
          <p:cNvSpPr/>
          <p:nvPr/>
        </p:nvSpPr>
        <p:spPr>
          <a:xfrm>
            <a:off x="323528" y="2351799"/>
            <a:ext cx="2448272" cy="129614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Bilans techniques et technico-économiques, coût de production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47863" y="2351799"/>
            <a:ext cx="2448272" cy="129614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Appui alimentation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228184" y="2351799"/>
            <a:ext cx="2448272" cy="12961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Appui qualité du lait : TB, TP, cellules somatiques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47863" y="4300554"/>
            <a:ext cx="2448272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Appui reproduction, plan de lutte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28184" y="4296232"/>
            <a:ext cx="2448272" cy="12961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Insémination animale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3528" y="4293096"/>
            <a:ext cx="2448272" cy="129614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/>
              <a:t>Participation à des études et programmes </a:t>
            </a:r>
            <a:r>
              <a:rPr lang="fr-FR" dirty="0" smtClean="0"/>
              <a:t>R&amp;D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66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51520" y="692696"/>
            <a:ext cx="8424936" cy="5904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Evolutions génétiques</a:t>
            </a:r>
            <a:endParaRPr lang="fr-FR" sz="6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7147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>
          <a:xfrm>
            <a:off x="2981325" y="1844675"/>
            <a:ext cx="2519363" cy="4323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Tx/>
              <a:buNone/>
              <a:defRPr/>
            </a:pPr>
            <a:r>
              <a:rPr lang="fr-FR" sz="2800" b="1" dirty="0" smtClean="0">
                <a:solidFill>
                  <a:srgbClr val="333399"/>
                </a:solidFill>
              </a:rPr>
              <a:t>Deux Races</a:t>
            </a:r>
            <a:endParaRPr lang="fr-FR" sz="2800" b="1" dirty="0">
              <a:solidFill>
                <a:srgbClr val="333399"/>
              </a:solidFill>
            </a:endParaRP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179388" y="1844675"/>
            <a:ext cx="2448395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>
                <a:solidFill>
                  <a:srgbClr val="0070C0"/>
                </a:solidFill>
                <a:latin typeface="Arial Black" panose="020B0A04020102020204" pitchFamily="34" charset="0"/>
              </a:rPr>
              <a:t>Lait</a:t>
            </a:r>
            <a:r>
              <a:rPr lang="fr-FR" sz="2000" dirty="0">
                <a:latin typeface="Arial Black" panose="020B0A04020102020204" pitchFamily="34" charset="0"/>
              </a:rPr>
              <a:t>   </a:t>
            </a:r>
            <a:r>
              <a:rPr lang="fr-FR" sz="2000" dirty="0"/>
              <a:t>          </a:t>
            </a:r>
            <a:endParaRPr lang="fr-FR" sz="2000" dirty="0" smtClean="0"/>
          </a:p>
          <a:p>
            <a:pPr algn="ctr" eaLnBrk="1" hangingPunct="1">
              <a:spcBef>
                <a:spcPct val="50000"/>
              </a:spcBef>
            </a:pPr>
            <a:r>
              <a:rPr lang="fr-FR" sz="2000" i="1" dirty="0" smtClean="0"/>
              <a:t> 800 </a:t>
            </a:r>
            <a:r>
              <a:rPr lang="fr-FR" sz="2000" i="1" dirty="0"/>
              <a:t>000 brebis</a:t>
            </a:r>
          </a:p>
        </p:txBody>
      </p:sp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5868144" y="1773238"/>
            <a:ext cx="2448000" cy="8617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Viande   </a:t>
            </a:r>
            <a:r>
              <a:rPr lang="fr-FR" sz="2000" dirty="0" smtClean="0">
                <a:latin typeface="Arial Black" panose="020B0A04020102020204" pitchFamily="34" charset="0"/>
              </a:rPr>
              <a:t>                    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000" i="1" dirty="0" smtClean="0"/>
              <a:t>250 </a:t>
            </a:r>
            <a:r>
              <a:rPr lang="fr-FR" sz="2000" i="1" dirty="0"/>
              <a:t>000 brebis</a:t>
            </a:r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609600" y="36576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5868144" y="3357563"/>
            <a:ext cx="2448000" cy="1169551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>
                <a:solidFill>
                  <a:srgbClr val="0070C0"/>
                </a:solidFill>
                <a:latin typeface="Arial Black" panose="020B0A04020102020204" pitchFamily="34" charset="0"/>
              </a:rPr>
              <a:t>2 programmes de sélection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000" i="1" dirty="0"/>
              <a:t>17 000 brebis</a:t>
            </a:r>
          </a:p>
        </p:txBody>
      </p:sp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457200" y="5334000"/>
            <a:ext cx="137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fr-FR"/>
          </a:p>
        </p:txBody>
      </p:sp>
      <p:pic>
        <p:nvPicPr>
          <p:cNvPr id="19464" name="Picture 9" descr="OVI T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26" y="5536543"/>
            <a:ext cx="1042987" cy="104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2" descr="OVI TE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13" y="5501756"/>
            <a:ext cx="1047750" cy="104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Text Box 18"/>
          <p:cNvSpPr txBox="1">
            <a:spLocks noChangeArrowheads="1"/>
          </p:cNvSpPr>
          <p:nvPr/>
        </p:nvSpPr>
        <p:spPr bwMode="auto">
          <a:xfrm>
            <a:off x="179388" y="5041900"/>
            <a:ext cx="43203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 entreprises de sélection</a:t>
            </a:r>
          </a:p>
        </p:txBody>
      </p:sp>
      <p:sp>
        <p:nvSpPr>
          <p:cNvPr id="19471" name="Rectangle 19"/>
          <p:cNvSpPr>
            <a:spLocks noChangeArrowheads="1"/>
          </p:cNvSpPr>
          <p:nvPr/>
        </p:nvSpPr>
        <p:spPr bwMode="auto">
          <a:xfrm>
            <a:off x="4605224" y="5043359"/>
            <a:ext cx="42872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2 entreprises de sélection</a:t>
            </a:r>
          </a:p>
        </p:txBody>
      </p:sp>
      <p:sp>
        <p:nvSpPr>
          <p:cNvPr id="19474" name="Text Box 22"/>
          <p:cNvSpPr txBox="1">
            <a:spLocks noChangeArrowheads="1"/>
          </p:cNvSpPr>
          <p:nvPr/>
        </p:nvSpPr>
        <p:spPr bwMode="auto">
          <a:xfrm>
            <a:off x="179388" y="3429000"/>
            <a:ext cx="2448395" cy="1169551"/>
          </a:xfrm>
          <a:prstGeom prst="rect">
            <a:avLst/>
          </a:prstGeom>
          <a:ln/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2000" dirty="0">
                <a:solidFill>
                  <a:srgbClr val="0070C0"/>
                </a:solidFill>
                <a:latin typeface="Arial Black" panose="020B0A04020102020204" pitchFamily="34" charset="0"/>
              </a:rPr>
              <a:t>1 programme de sélection </a:t>
            </a:r>
          </a:p>
          <a:p>
            <a:pPr algn="ctr" eaLnBrk="1" hangingPunct="1">
              <a:spcBef>
                <a:spcPct val="50000"/>
              </a:spcBef>
            </a:pPr>
            <a:r>
              <a:rPr lang="fr-FR" sz="2000" i="1" dirty="0"/>
              <a:t>170 000 brebis</a:t>
            </a:r>
          </a:p>
        </p:txBody>
      </p:sp>
      <p:sp>
        <p:nvSpPr>
          <p:cNvPr id="156696" name="Text Box 24"/>
          <p:cNvSpPr txBox="1">
            <a:spLocks noChangeArrowheads="1"/>
          </p:cNvSpPr>
          <p:nvPr/>
        </p:nvSpPr>
        <p:spPr bwMode="auto">
          <a:xfrm>
            <a:off x="2903755" y="3530516"/>
            <a:ext cx="2767013" cy="95410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800" b="1" dirty="0"/>
              <a:t>Des schémas complémentaires</a:t>
            </a:r>
          </a:p>
        </p:txBody>
      </p:sp>
      <p:sp>
        <p:nvSpPr>
          <p:cNvPr id="156698" name="Rectangle 26"/>
          <p:cNvSpPr>
            <a:spLocks noChangeArrowheads="1"/>
          </p:cNvSpPr>
          <p:nvPr/>
        </p:nvSpPr>
        <p:spPr bwMode="auto">
          <a:xfrm>
            <a:off x="0" y="549275"/>
            <a:ext cx="87990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Organisation </a:t>
            </a:r>
            <a:r>
              <a:rPr lang="fr-FR" sz="3200" b="1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des races « Lacaune »</a:t>
            </a:r>
          </a:p>
        </p:txBody>
      </p:sp>
      <p:pic>
        <p:nvPicPr>
          <p:cNvPr id="1947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290" y="5593110"/>
            <a:ext cx="833437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9" name="Picture 2" descr="T:\COMMUN\LOGO\Gid Confédération SE\logo Service Elev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398" y="5593110"/>
            <a:ext cx="1277939" cy="95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H="1">
            <a:off x="2968050" y="2420888"/>
            <a:ext cx="263842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482" name="ZoneTexte 3"/>
          <p:cNvSpPr txBox="1">
            <a:spLocks noChangeArrowheads="1"/>
          </p:cNvSpPr>
          <p:nvPr/>
        </p:nvSpPr>
        <p:spPr bwMode="auto">
          <a:xfrm>
            <a:off x="2982337" y="2490813"/>
            <a:ext cx="26241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fr-FR" sz="1400" dirty="0">
                <a:solidFill>
                  <a:srgbClr val="FF0000"/>
                </a:solidFill>
              </a:rPr>
              <a:t>Testage boucher/support lait</a:t>
            </a:r>
          </a:p>
          <a:p>
            <a:pPr algn="ctr" eaLnBrk="1" hangingPunct="1"/>
            <a:r>
              <a:rPr lang="fr-FR" sz="1400" dirty="0">
                <a:solidFill>
                  <a:srgbClr val="FF0000"/>
                </a:solidFill>
              </a:rPr>
              <a:t>Diffusion IA boucher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28" name="Rectangle 27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33" name="Rectangle 32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cxnSp>
        <p:nvCxnSpPr>
          <p:cNvPr id="5" name="Connecteur droit avec flèche 4"/>
          <p:cNvCxnSpPr>
            <a:stCxn id="19459" idx="2"/>
            <a:endCxn id="19474" idx="0"/>
          </p:cNvCxnSpPr>
          <p:nvPr/>
        </p:nvCxnSpPr>
        <p:spPr>
          <a:xfrm>
            <a:off x="1403586" y="2706449"/>
            <a:ext cx="0" cy="722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>
            <a:stCxn id="156698" idx="2"/>
            <a:endCxn id="19459" idx="0"/>
          </p:cNvCxnSpPr>
          <p:nvPr/>
        </p:nvCxnSpPr>
        <p:spPr>
          <a:xfrm flipH="1">
            <a:off x="1403586" y="1134050"/>
            <a:ext cx="2995940" cy="710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156698" idx="2"/>
            <a:endCxn id="19460" idx="0"/>
          </p:cNvCxnSpPr>
          <p:nvPr/>
        </p:nvCxnSpPr>
        <p:spPr>
          <a:xfrm>
            <a:off x="4399526" y="1134050"/>
            <a:ext cx="2692618" cy="639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stCxn id="19474" idx="2"/>
            <a:endCxn id="19470" idx="0"/>
          </p:cNvCxnSpPr>
          <p:nvPr/>
        </p:nvCxnSpPr>
        <p:spPr>
          <a:xfrm>
            <a:off x="1403586" y="4598551"/>
            <a:ext cx="935974" cy="4433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19460" idx="2"/>
            <a:endCxn id="19462" idx="0"/>
          </p:cNvCxnSpPr>
          <p:nvPr/>
        </p:nvCxnSpPr>
        <p:spPr>
          <a:xfrm>
            <a:off x="7092144" y="2635012"/>
            <a:ext cx="0" cy="7225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>
            <a:stCxn id="19462" idx="2"/>
            <a:endCxn id="19471" idx="0"/>
          </p:cNvCxnSpPr>
          <p:nvPr/>
        </p:nvCxnSpPr>
        <p:spPr>
          <a:xfrm flipH="1">
            <a:off x="6748852" y="4527114"/>
            <a:ext cx="343292" cy="5162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9466" name="Picture 13" descr="officiel, races, stands et vues 9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052736"/>
            <a:ext cx="657138" cy="6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131312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Evolutions des index béliers Lacaune</a:t>
            </a:r>
          </a:p>
          <a:p>
            <a:pPr algn="ctr"/>
            <a:r>
              <a:rPr lang="fr-FR" sz="3200" b="1" dirty="0">
                <a:solidFill>
                  <a:schemeClr val="accent4">
                    <a:lumMod val="50000"/>
                  </a:schemeClr>
                </a:solidFill>
              </a:rPr>
              <a:t>Lait, TB, TP </a:t>
            </a:r>
            <a:r>
              <a:rPr lang="fr-FR" sz="2400" b="1" dirty="0">
                <a:solidFill>
                  <a:schemeClr val="accent4">
                    <a:lumMod val="50000"/>
                  </a:schemeClr>
                </a:solidFill>
              </a:rPr>
              <a:t>(moyenne des index </a:t>
            </a:r>
            <a:r>
              <a:rPr lang="fr-FR" sz="2400" b="1" dirty="0" smtClean="0">
                <a:solidFill>
                  <a:schemeClr val="accent4">
                    <a:lumMod val="50000"/>
                  </a:schemeClr>
                </a:solidFill>
              </a:rPr>
              <a:t>2017)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30</a:t>
            </a:fld>
            <a:endParaRPr lang="fr-BE"/>
          </a:p>
        </p:txBody>
      </p:sp>
      <p:graphicFrame>
        <p:nvGraphicFramePr>
          <p:cNvPr id="3" name="Obje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133803"/>
              </p:ext>
            </p:extLst>
          </p:nvPr>
        </p:nvGraphicFramePr>
        <p:xfrm>
          <a:off x="154309" y="1341438"/>
          <a:ext cx="8666163" cy="5327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83" name="Feuille de calcul" r:id="rId5" imgW="7658023" imgH="3791014" progId="Excel.Sheet.8">
                  <p:embed/>
                </p:oleObj>
              </mc:Choice>
              <mc:Fallback>
                <p:oleObj name="Feuille de calcul" r:id="rId5" imgW="7658023" imgH="3791014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309" y="1341438"/>
                        <a:ext cx="8666163" cy="53279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860032" y="4291062"/>
            <a:ext cx="3240360" cy="1154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6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G </a:t>
            </a:r>
            <a:r>
              <a:rPr lang="fr-FR" sz="1600" b="1" dirty="0" smtClean="0">
                <a:solidFill>
                  <a:srgbClr val="0070C0"/>
                </a:solidFill>
                <a:latin typeface="+mj-lt"/>
                <a:sym typeface="Symbol" pitchFamily="18" charset="2"/>
              </a:rPr>
              <a:t>annuel TB &amp; TP :</a:t>
            </a:r>
          </a:p>
          <a:p>
            <a:pPr eaLnBrk="0" hangingPunct="0">
              <a:spcBef>
                <a:spcPts val="600"/>
              </a:spcBef>
            </a:pPr>
            <a:r>
              <a:rPr lang="fr-FR" sz="1600" b="1" dirty="0" smtClean="0">
                <a:solidFill>
                  <a:srgbClr val="0070C0"/>
                </a:solidFill>
                <a:latin typeface="+mj-lt"/>
                <a:sym typeface="Symbol" pitchFamily="18" charset="2"/>
              </a:rPr>
              <a:t>1991-2000 </a:t>
            </a:r>
            <a:r>
              <a:rPr lang="fr-FR" sz="16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: </a:t>
            </a:r>
            <a:r>
              <a:rPr lang="fr-FR" sz="1600" b="1" dirty="0" smtClean="0">
                <a:solidFill>
                  <a:srgbClr val="0070C0"/>
                </a:solidFill>
                <a:latin typeface="+mj-lt"/>
                <a:sym typeface="Symbol" pitchFamily="18" charset="2"/>
              </a:rPr>
              <a:t>0,26 g/l &amp; 0,20 g/l 2001-2006 : 0,18 g/l &amp; 0,13 g/l 2007-2015 : 0,22 g/l &amp; 0,19 g/l </a:t>
            </a:r>
            <a:endParaRPr lang="fr-FR" sz="1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99072" y="1988840"/>
            <a:ext cx="2637656" cy="161582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fr-FR" sz="18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G annuel </a:t>
            </a:r>
            <a:r>
              <a:rPr lang="fr-FR" sz="1800" b="1" dirty="0" smtClean="0">
                <a:solidFill>
                  <a:srgbClr val="0070C0"/>
                </a:solidFill>
                <a:latin typeface="+mj-lt"/>
                <a:sym typeface="Symbol" pitchFamily="18" charset="2"/>
              </a:rPr>
              <a:t>LAIT :</a:t>
            </a:r>
          </a:p>
          <a:p>
            <a:pPr eaLnBrk="0" hangingPunct="0">
              <a:spcBef>
                <a:spcPts val="600"/>
              </a:spcBef>
            </a:pPr>
            <a:r>
              <a:rPr lang="fr-FR" sz="1800" b="1" dirty="0" smtClean="0">
                <a:solidFill>
                  <a:srgbClr val="0070C0"/>
                </a:solidFill>
                <a:latin typeface="+mj-lt"/>
                <a:sym typeface="Symbol" pitchFamily="18" charset="2"/>
              </a:rPr>
              <a:t>1980 -1990 : 7,3 litres 1991-2000 : 5,5 litres 2001-2006 : 4,5 litres 2007-2015 : 4,5 litres</a:t>
            </a:r>
          </a:p>
        </p:txBody>
      </p:sp>
    </p:spTree>
    <p:extLst>
      <p:ext uri="{BB962C8B-B14F-4D97-AF65-F5344CB8AC3E}">
        <p14:creationId xmlns:p14="http://schemas.microsoft.com/office/powerpoint/2010/main" val="13270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e 23"/>
          <p:cNvGrpSpPr/>
          <p:nvPr/>
        </p:nvGrpSpPr>
        <p:grpSpPr>
          <a:xfrm>
            <a:off x="0" y="6246000"/>
            <a:ext cx="9144000" cy="612000"/>
            <a:chOff x="0" y="6246000"/>
            <a:chExt cx="9144000" cy="612000"/>
          </a:xfrm>
        </p:grpSpPr>
        <p:sp>
          <p:nvSpPr>
            <p:cNvPr id="25" name="Rectangle 24"/>
            <p:cNvSpPr/>
            <p:nvPr/>
          </p:nvSpPr>
          <p:spPr>
            <a:xfrm>
              <a:off x="0" y="6246000"/>
              <a:ext cx="9144000" cy="612000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139952" y="6367333"/>
              <a:ext cx="47525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rgbClr val="000066"/>
                  </a:solidFill>
                  <a:latin typeface="Gill Sans MT Condensed" pitchFamily="34" charset="0"/>
                </a:rPr>
                <a:t>E. Verrier et al., CIOC, Saint-Affrique, 8-9 avril 2015</a:t>
              </a:r>
              <a:endParaRPr lang="fr-FR" dirty="0">
                <a:solidFill>
                  <a:srgbClr val="000066"/>
                </a:solidFill>
                <a:latin typeface="Gill Sans MT Condensed" pitchFamily="34" charset="0"/>
              </a:endParaRPr>
            </a:p>
          </p:txBody>
        </p:sp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9830" y="6375750"/>
              <a:ext cx="1764000" cy="352499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12" y="6299999"/>
              <a:ext cx="1008000" cy="5040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7152" y="6263999"/>
              <a:ext cx="704457" cy="576000"/>
            </a:xfrm>
            <a:prstGeom prst="rect">
              <a:avLst/>
            </a:prstGeom>
          </p:spPr>
        </p:pic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5770" y="2126882"/>
            <a:ext cx="6772847" cy="400239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1234330"/>
            <a:ext cx="878460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 smtClean="0">
                <a:solidFill>
                  <a:schemeClr val="accent4">
                    <a:lumMod val="50000"/>
                  </a:schemeClr>
                </a:solidFill>
              </a:rPr>
              <a:t>Evolution comparée de la moyenne génétique au cours du temps en France</a:t>
            </a:r>
          </a:p>
          <a:p>
            <a:pPr algn="r"/>
            <a:r>
              <a:rPr lang="fr-FR" b="1" dirty="0" smtClean="0">
                <a:solidFill>
                  <a:schemeClr val="accent4">
                    <a:lumMod val="50000"/>
                  </a:schemeClr>
                </a:solidFill>
              </a:rPr>
              <a:t>(en unités d’écart-type génétique du caractère)</a:t>
            </a:r>
          </a:p>
          <a:p>
            <a:pPr algn="r"/>
            <a:r>
              <a:rPr lang="fr-FR" sz="1400" b="1" dirty="0" smtClean="0">
                <a:solidFill>
                  <a:schemeClr val="accent4">
                    <a:lumMod val="50000"/>
                  </a:schemeClr>
                </a:solidFill>
              </a:rPr>
              <a:t>Source : INRA et Instituts Techniques </a:t>
            </a:r>
            <a:endParaRPr lang="fr-FR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Efficacité de la sélection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31</a:t>
            </a:fld>
            <a:endParaRPr lang="fr-BE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4572000" y="3861048"/>
            <a:ext cx="0" cy="194421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7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Evolution génétique et milieu 2017</a:t>
            </a:r>
          </a:p>
          <a:p>
            <a:pPr algn="ctr"/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Lait en première lactation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772400" y="6184776"/>
            <a:ext cx="533400" cy="152400"/>
          </a:xfrm>
        </p:spPr>
        <p:txBody>
          <a:bodyPr/>
          <a:lstStyle/>
          <a:p>
            <a:fld id="{CF4668DC-857F-487D-BFFA-8C0CA5037977}" type="slidenum">
              <a:rPr lang="fr-BE" smtClean="0"/>
              <a:t>32</a:t>
            </a:fld>
            <a:endParaRPr lang="fr-BE"/>
          </a:p>
        </p:txBody>
      </p:sp>
      <p:graphicFrame>
        <p:nvGraphicFramePr>
          <p:cNvPr id="5" name="Obje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923226"/>
              </p:ext>
            </p:extLst>
          </p:nvPr>
        </p:nvGraphicFramePr>
        <p:xfrm>
          <a:off x="179512" y="1340768"/>
          <a:ext cx="8280920" cy="504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8" name="Feuille de calcul" r:id="rId5" imgW="7658023" imgH="5057659" progId="Excel.Sheet.8">
                  <p:embed/>
                </p:oleObj>
              </mc:Choice>
              <mc:Fallback>
                <p:oleObj name="Feuille de calcul" r:id="rId5" imgW="7658023" imgH="5057659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340768"/>
                        <a:ext cx="8280920" cy="504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752600" y="1676400"/>
            <a:ext cx="2819400" cy="9159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1800" b="1" dirty="0" smtClean="0">
                <a:solidFill>
                  <a:srgbClr val="0070C0"/>
                </a:solidFill>
                <a:latin typeface="+mj-lt"/>
                <a:sym typeface="Symbol" pitchFamily="18" charset="2"/>
              </a:rPr>
              <a:t>2000-2017                            </a:t>
            </a:r>
            <a:r>
              <a:rPr lang="fr-FR" sz="18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P annuel : </a:t>
            </a:r>
            <a:r>
              <a:rPr lang="fr-FR" sz="1800" b="1" dirty="0" smtClean="0">
                <a:solidFill>
                  <a:srgbClr val="0070C0"/>
                </a:solidFill>
                <a:latin typeface="+mj-lt"/>
                <a:sym typeface="Symbol" pitchFamily="18" charset="2"/>
              </a:rPr>
              <a:t>2,8 </a:t>
            </a:r>
            <a:r>
              <a:rPr lang="fr-FR" sz="18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litres         G annuel : </a:t>
            </a:r>
            <a:r>
              <a:rPr lang="fr-FR" sz="1800" b="1" dirty="0" smtClean="0">
                <a:solidFill>
                  <a:srgbClr val="0070C0"/>
                </a:solidFill>
                <a:latin typeface="+mj-lt"/>
                <a:sym typeface="Symbol" pitchFamily="18" charset="2"/>
              </a:rPr>
              <a:t>4,5 </a:t>
            </a:r>
            <a:r>
              <a:rPr lang="fr-FR" sz="1800" b="1" dirty="0">
                <a:solidFill>
                  <a:srgbClr val="0070C0"/>
                </a:solidFill>
                <a:latin typeface="+mj-lt"/>
                <a:sym typeface="Symbol" pitchFamily="18" charset="2"/>
              </a:rPr>
              <a:t>litres 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971600" y="5229200"/>
            <a:ext cx="2190700" cy="144016"/>
          </a:xfrm>
          <a:prstGeom prst="rect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162300" y="5229200"/>
            <a:ext cx="3062194" cy="144016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6224494" y="5229200"/>
            <a:ext cx="1586022" cy="144016"/>
          </a:xfrm>
          <a:prstGeom prst="rect">
            <a:avLst/>
          </a:prstGeom>
          <a:solidFill>
            <a:srgbClr val="FF99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1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6232525"/>
            <a:ext cx="879905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/>
              <a:t>Remarque : index élevé = favorable / index faible = défavorable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Evolution génétique</a:t>
            </a:r>
          </a:p>
          <a:p>
            <a:pPr algn="ctr"/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Index morphologique mamelle / cellules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33</a:t>
            </a:fld>
            <a:endParaRPr lang="fr-BE"/>
          </a:p>
        </p:txBody>
      </p:sp>
      <p:graphicFrame>
        <p:nvGraphicFramePr>
          <p:cNvPr id="4" name="Obje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352422"/>
              </p:ext>
            </p:extLst>
          </p:nvPr>
        </p:nvGraphicFramePr>
        <p:xfrm>
          <a:off x="323528" y="1204912"/>
          <a:ext cx="8280920" cy="52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74" name="Feuille de calcul" r:id="rId5" imgW="7610443" imgH="5029133" progId="Excel.Sheet.8">
                  <p:embed/>
                </p:oleObj>
              </mc:Choice>
              <mc:Fallback>
                <p:oleObj name="Feuille de calcul" r:id="rId5" imgW="7610443" imgH="5029133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204912"/>
                        <a:ext cx="8280920" cy="52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195736" y="1700808"/>
            <a:ext cx="56157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b="1" dirty="0">
                <a:solidFill>
                  <a:srgbClr val="0070C0"/>
                </a:solidFill>
                <a:latin typeface="+mj-lt"/>
              </a:rPr>
              <a:t>Rythme de gain génétique depuis 2005 :</a:t>
            </a:r>
          </a:p>
          <a:p>
            <a:pPr algn="ctr">
              <a:spcBef>
                <a:spcPts val="0"/>
              </a:spcBef>
            </a:pPr>
            <a:r>
              <a:rPr lang="fr-FR" b="1" dirty="0">
                <a:solidFill>
                  <a:srgbClr val="0070C0"/>
                </a:solidFill>
                <a:latin typeface="+mj-lt"/>
              </a:rPr>
              <a:t>CCS : 0,088 </a:t>
            </a:r>
            <a:r>
              <a:rPr lang="fr-FR" b="1" dirty="0">
                <a:solidFill>
                  <a:srgbClr val="0070C0"/>
                </a:solidFill>
                <a:latin typeface="+mj-lt"/>
                <a:sym typeface="Symbol" panose="05050102010706020507" pitchFamily="18" charset="2"/>
              </a:rPr>
              <a:t>g</a:t>
            </a:r>
          </a:p>
          <a:p>
            <a:pPr algn="ctr">
              <a:spcBef>
                <a:spcPts val="0"/>
              </a:spcBef>
            </a:pPr>
            <a:r>
              <a:rPr lang="fr-FR" b="1" dirty="0">
                <a:solidFill>
                  <a:srgbClr val="0070C0"/>
                </a:solidFill>
                <a:latin typeface="+mj-lt"/>
              </a:rPr>
              <a:t>MAM : 0,059 </a:t>
            </a:r>
            <a:r>
              <a:rPr lang="fr-FR" b="1" dirty="0">
                <a:solidFill>
                  <a:srgbClr val="0070C0"/>
                </a:solidFill>
                <a:latin typeface="+mj-lt"/>
                <a:sym typeface="Symbol" panose="05050102010706020507" pitchFamily="18" charset="2"/>
              </a:rPr>
              <a:t>g</a:t>
            </a:r>
            <a:endParaRPr lang="fr-FR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881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51520" y="692696"/>
            <a:ext cx="8424936" cy="5904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Résultat de la d</a:t>
            </a:r>
            <a:r>
              <a:rPr lang="fr-FR" sz="6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iffusion </a:t>
            </a:r>
            <a:r>
              <a:rPr lang="fr-FR" sz="60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du progrès génétique à l’échelle de la filière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025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2735" y="1649813"/>
            <a:ext cx="6264696" cy="467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Diminution de la part de concentré dans l’alimentation des brebis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82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179" y="1484784"/>
            <a:ext cx="6851104" cy="511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Diminution de la quantité de fourrage achetée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00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556792"/>
            <a:ext cx="6768752" cy="512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Augmentation de la productivité laitière</a:t>
            </a:r>
            <a:endParaRPr lang="fr-FR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86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6381328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TB tank : sources SIEOL appui technique</a:t>
            </a:r>
            <a:endParaRPr lang="fr-FR" sz="16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Lacaune : évolution comparée du TB tank des élevages CLO (sélectionneurs) et CLS (utilisateurs)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38</a:t>
            </a:fld>
            <a:endParaRPr lang="fr-BE"/>
          </a:p>
        </p:txBody>
      </p:sp>
      <p:graphicFrame>
        <p:nvGraphicFramePr>
          <p:cNvPr id="4" name="Obje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9677918"/>
              </p:ext>
            </p:extLst>
          </p:nvPr>
        </p:nvGraphicFramePr>
        <p:xfrm>
          <a:off x="542925" y="1341438"/>
          <a:ext cx="7643813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79" name="Feuille de calcul" r:id="rId5" imgW="7648578" imgH="5229302" progId="Excel.Sheet.8">
                  <p:embed/>
                </p:oleObj>
              </mc:Choice>
              <mc:Fallback>
                <p:oleObj name="Feuille de calcul" r:id="rId5" imgW="7648578" imgH="5229302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341438"/>
                        <a:ext cx="7643813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46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504" y="6381328"/>
            <a:ext cx="4176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TP tank : sources SIEOL appui technique</a:t>
            </a: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Lacaune : évolution comparée du </a:t>
            </a: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TP 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tank des élevages CLO (sélectionneurs) et CLS (utilisateurs)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39</a:t>
            </a:fld>
            <a:endParaRPr lang="fr-BE"/>
          </a:p>
        </p:txBody>
      </p:sp>
      <p:graphicFrame>
        <p:nvGraphicFramePr>
          <p:cNvPr id="3" name="Obje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7493162"/>
              </p:ext>
            </p:extLst>
          </p:nvPr>
        </p:nvGraphicFramePr>
        <p:xfrm>
          <a:off x="542925" y="1341438"/>
          <a:ext cx="7643813" cy="522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02" name="Feuille de calcul" r:id="rId5" imgW="7648578" imgH="5229302" progId="Excel.Sheet.8">
                  <p:embed/>
                </p:oleObj>
              </mc:Choice>
              <mc:Fallback>
                <p:oleObj name="Feuille de calcul" r:id="rId5" imgW="7648578" imgH="5229302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" y="1341438"/>
                        <a:ext cx="7643813" cy="522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242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57200"/>
            <a:ext cx="8799052" cy="6400800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Historique</a:t>
            </a:r>
            <a:endParaRPr lang="fr-FR" sz="6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3262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 impact fort sur la filière</a:t>
            </a:r>
          </a:p>
          <a:p>
            <a:r>
              <a:rPr lang="fr-F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Richesse du lait de Roquefort - 170 millions de litres par an</a:t>
            </a:r>
            <a:endParaRPr lang="fr-FR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830311"/>
              </p:ext>
            </p:extLst>
          </p:nvPr>
        </p:nvGraphicFramePr>
        <p:xfrm>
          <a:off x="534873" y="1915895"/>
          <a:ext cx="5523244" cy="4130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031"/>
          <p:cNvSpPr>
            <a:spLocks noChangeArrowheads="1"/>
          </p:cNvSpPr>
          <p:nvPr/>
        </p:nvSpPr>
        <p:spPr bwMode="auto">
          <a:xfrm>
            <a:off x="1698406" y="5522266"/>
            <a:ext cx="407194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400" dirty="0">
                <a:latin typeface="Arial" pitchFamily="34" charset="0"/>
              </a:rPr>
              <a:t>(sources : Confédération </a:t>
            </a:r>
            <a:r>
              <a:rPr lang="fr-FR" sz="1400" dirty="0" smtClean="0">
                <a:latin typeface="Arial" pitchFamily="34" charset="0"/>
              </a:rPr>
              <a:t>Générale </a:t>
            </a:r>
            <a:r>
              <a:rPr lang="fr-FR" sz="1400" dirty="0">
                <a:latin typeface="Arial" pitchFamily="34" charset="0"/>
              </a:rPr>
              <a:t>de Roquefort)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1508725" y="3937584"/>
            <a:ext cx="4359419" cy="452293"/>
            <a:chOff x="2492829" y="1403651"/>
            <a:chExt cx="6226628" cy="452293"/>
          </a:xfrm>
        </p:grpSpPr>
        <p:sp>
          <p:nvSpPr>
            <p:cNvPr id="18" name="Rectangle 17"/>
            <p:cNvSpPr/>
            <p:nvPr/>
          </p:nvSpPr>
          <p:spPr>
            <a:xfrm>
              <a:off x="2492829" y="1403651"/>
              <a:ext cx="2275114" cy="452292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2796787" y="1464839"/>
              <a:ext cx="9805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lait</a:t>
              </a:r>
              <a:endParaRPr lang="fr-FR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767943" y="1403652"/>
              <a:ext cx="3951514" cy="452292"/>
            </a:xfrm>
            <a:prstGeom prst="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325402" y="1453954"/>
              <a:ext cx="27191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/>
                <a:t>Lait + richesse</a:t>
              </a:r>
              <a:endParaRPr lang="fr-FR" dirty="0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6480149" y="3706384"/>
            <a:ext cx="1895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Objectif de sélection</a:t>
            </a:r>
            <a:endParaRPr lang="fr-FR" sz="2800" dirty="0"/>
          </a:p>
        </p:txBody>
      </p:sp>
      <p:sp>
        <p:nvSpPr>
          <p:cNvPr id="23" name="Flèche droite 22"/>
          <p:cNvSpPr/>
          <p:nvPr/>
        </p:nvSpPr>
        <p:spPr>
          <a:xfrm rot="10800000">
            <a:off x="6058117" y="4044200"/>
            <a:ext cx="409216" cy="28135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989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930608" y="2056233"/>
            <a:ext cx="723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000" dirty="0">
                <a:solidFill>
                  <a:srgbClr val="006600"/>
                </a:solidFill>
              </a:rPr>
              <a:t>Éleveurs sélectionneurs (CLO) versus utilisateurs (CLS)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Diffusion du progrès génétique</a:t>
            </a:r>
          </a:p>
          <a:p>
            <a:pPr algn="l"/>
            <a:r>
              <a:rPr lang="fr-FR" sz="3200" b="1" dirty="0" smtClean="0">
                <a:solidFill>
                  <a:schemeClr val="accent4">
                    <a:lumMod val="50000"/>
                  </a:schemeClr>
                </a:solidFill>
              </a:rPr>
              <a:t>CCS : évolution phénotypique en race Lacaune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41</a:t>
            </a:fld>
            <a:endParaRPr lang="fr-BE"/>
          </a:p>
        </p:txBody>
      </p:sp>
      <p:graphicFrame>
        <p:nvGraphicFramePr>
          <p:cNvPr id="15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773751"/>
              </p:ext>
            </p:extLst>
          </p:nvPr>
        </p:nvGraphicFramePr>
        <p:xfrm>
          <a:off x="411163" y="2260600"/>
          <a:ext cx="8343900" cy="4491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9474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51520" y="692696"/>
            <a:ext cx="8424936" cy="5904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Orientations futures</a:t>
            </a:r>
            <a:endParaRPr lang="fr-FR" sz="6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8860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70979" y="1484784"/>
            <a:ext cx="8713630" cy="5256584"/>
          </a:xfrm>
        </p:spPr>
        <p:txBody>
          <a:bodyPr>
            <a:normAutofit fontScale="40000" lnSpcReduction="20000"/>
          </a:bodyPr>
          <a:lstStyle/>
          <a:p>
            <a:pPr marL="1036638" lvl="1" indent="-857250" eaLnBrk="1" hangingPunct="1">
              <a:buFont typeface="Wingdings" panose="05000000000000000000" pitchFamily="2" charset="2"/>
              <a:buChar char="v"/>
            </a:pPr>
            <a:r>
              <a:rPr lang="fr-FR" sz="6200" b="1" dirty="0" smtClean="0"/>
              <a:t>La </a:t>
            </a:r>
            <a:r>
              <a:rPr lang="fr-FR" sz="6200" b="1" dirty="0" err="1" smtClean="0"/>
              <a:t>monotraite</a:t>
            </a:r>
            <a:r>
              <a:rPr lang="fr-FR" sz="6200" b="1" dirty="0" smtClean="0"/>
              <a:t> journalière</a:t>
            </a:r>
          </a:p>
          <a:p>
            <a:pPr marL="1036638" lvl="2" indent="-457200">
              <a:buFontTx/>
              <a:buChar char="-"/>
            </a:pPr>
            <a:r>
              <a:rPr lang="fr-FR" sz="6200" dirty="0" smtClean="0"/>
              <a:t>Corrélation 0,6 à 0,75 entre bi traite et </a:t>
            </a:r>
            <a:r>
              <a:rPr lang="fr-FR" sz="6200" dirty="0" err="1" smtClean="0"/>
              <a:t>monotraite</a:t>
            </a:r>
            <a:r>
              <a:rPr lang="fr-FR" sz="6200" dirty="0" smtClean="0"/>
              <a:t>.</a:t>
            </a:r>
          </a:p>
          <a:p>
            <a:pPr marL="1036638" lvl="2" indent="-457200">
              <a:buFontTx/>
              <a:buChar char="-"/>
            </a:pPr>
            <a:r>
              <a:rPr lang="fr-FR" sz="6200" dirty="0" smtClean="0"/>
              <a:t>Aptitude lié à la morphologie interne de la mamelle (citerne)</a:t>
            </a:r>
          </a:p>
          <a:p>
            <a:pPr marL="1036638" lvl="2" indent="-457200">
              <a:buFontTx/>
              <a:buChar char="-"/>
            </a:pPr>
            <a:r>
              <a:rPr lang="fr-FR" sz="6200" dirty="0" smtClean="0"/>
              <a:t>Rendements fromagers et composition du lait (</a:t>
            </a:r>
            <a:r>
              <a:rPr lang="fr-FR" sz="6200" dirty="0"/>
              <a:t>+ de protéines </a:t>
            </a:r>
            <a:r>
              <a:rPr lang="fr-FR" sz="6200" dirty="0" smtClean="0"/>
              <a:t>solubles)</a:t>
            </a:r>
            <a:endParaRPr lang="fr-FR" sz="6200" dirty="0"/>
          </a:p>
          <a:p>
            <a:pPr marL="579438" lvl="2" indent="0">
              <a:buNone/>
            </a:pPr>
            <a:endParaRPr lang="fr-FR" sz="6200" b="1" dirty="0" smtClean="0"/>
          </a:p>
          <a:p>
            <a:pPr marL="1036638" lvl="1" indent="-857250">
              <a:buFont typeface="Wingdings" panose="05000000000000000000" pitchFamily="2" charset="2"/>
              <a:buChar char="v"/>
            </a:pPr>
            <a:r>
              <a:rPr lang="fr-FR" sz="6200" b="1" dirty="0" smtClean="0"/>
              <a:t>La persistance laitière</a:t>
            </a:r>
            <a:r>
              <a:rPr lang="fr-FR" sz="6200" dirty="0" smtClean="0"/>
              <a:t> (augmentation de la durée de traite par lactation)</a:t>
            </a:r>
          </a:p>
          <a:p>
            <a:pPr marL="179388" lvl="1" indent="0" eaLnBrk="1" hangingPunct="1">
              <a:buNone/>
            </a:pPr>
            <a:endParaRPr lang="fr-FR" sz="6200" dirty="0" smtClean="0"/>
          </a:p>
          <a:p>
            <a:pPr marL="1036638" lvl="1" indent="-857250" eaLnBrk="1" hangingPunct="1">
              <a:buFont typeface="Wingdings" panose="05000000000000000000" pitchFamily="2" charset="2"/>
              <a:buChar char="v"/>
            </a:pPr>
            <a:r>
              <a:rPr lang="fr-FR" sz="6200" b="1" dirty="0" smtClean="0"/>
              <a:t>Longévité fonctionnelle </a:t>
            </a:r>
            <a:r>
              <a:rPr lang="fr-FR" sz="6200" dirty="0" smtClean="0"/>
              <a:t>(nombre de jours de traite depuis la première mise bas jusqu’à un </a:t>
            </a:r>
            <a:r>
              <a:rPr lang="fr-FR" sz="6200" dirty="0"/>
              <a:t>â</a:t>
            </a:r>
            <a:r>
              <a:rPr lang="fr-FR" sz="6200" dirty="0" smtClean="0"/>
              <a:t>ge donné)</a:t>
            </a:r>
          </a:p>
          <a:p>
            <a:pPr marL="179388" lvl="1" indent="0" eaLnBrk="1" hangingPunct="1">
              <a:buNone/>
            </a:pPr>
            <a:endParaRPr lang="fr-FR" sz="3100" dirty="0" smtClean="0"/>
          </a:p>
          <a:p>
            <a:pPr marL="0" indent="0">
              <a:buNone/>
            </a:pPr>
            <a:r>
              <a:rPr lang="fr-FR" sz="1600" dirty="0">
                <a:solidFill>
                  <a:srgbClr val="000099"/>
                </a:solidFill>
              </a:rPr>
              <a:t>	</a:t>
            </a:r>
          </a:p>
          <a:p>
            <a:endParaRPr lang="fr-FR" sz="800" dirty="0">
              <a:solidFill>
                <a:srgbClr val="000099"/>
              </a:solidFill>
            </a:endParaRPr>
          </a:p>
          <a:p>
            <a:endParaRPr lang="fr-FR" sz="1600" b="1" i="1" dirty="0" smtClean="0">
              <a:solidFill>
                <a:srgbClr val="000099"/>
              </a:solidFill>
            </a:endParaRPr>
          </a:p>
          <a:p>
            <a:pPr marL="179388" lvl="1" indent="0" eaLnBrk="1" hangingPunct="1">
              <a:buNone/>
            </a:pPr>
            <a:endParaRPr lang="fr-F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nouveaux objectifs possibles liés aux évolutions des besoins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000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80190" y="1649813"/>
            <a:ext cx="8691548" cy="2592288"/>
          </a:xfrm>
        </p:spPr>
        <p:txBody>
          <a:bodyPr>
            <a:noAutofit/>
          </a:bodyPr>
          <a:lstStyle/>
          <a:p>
            <a:pPr lvl="1"/>
            <a:r>
              <a:rPr lang="fr-FR" sz="2400" b="1" dirty="0" smtClean="0"/>
              <a:t>  Composition </a:t>
            </a:r>
            <a:r>
              <a:rPr lang="fr-FR" sz="2400" b="1" dirty="0"/>
              <a:t>fine du </a:t>
            </a:r>
            <a:r>
              <a:rPr lang="fr-FR" sz="2400" b="1" dirty="0" smtClean="0"/>
              <a:t>lait (étude </a:t>
            </a:r>
            <a:r>
              <a:rPr lang="fr-FR" sz="2400" b="1" dirty="0" err="1" smtClean="0"/>
              <a:t>Phénofinlait</a:t>
            </a:r>
            <a:r>
              <a:rPr lang="fr-FR" sz="2400" b="1" dirty="0" smtClean="0"/>
              <a:t>)</a:t>
            </a:r>
            <a:endParaRPr lang="fr-FR" sz="2400" b="1" dirty="0"/>
          </a:p>
          <a:p>
            <a:pPr marL="228600" lvl="1" indent="0">
              <a:buNone/>
            </a:pPr>
            <a:r>
              <a:rPr lang="fr-FR" sz="2000" dirty="0" smtClean="0">
                <a:solidFill>
                  <a:schemeClr val="accent5"/>
                </a:solidFill>
              </a:rPr>
              <a:t>Estimation </a:t>
            </a:r>
            <a:r>
              <a:rPr lang="fr-FR" sz="2000" dirty="0">
                <a:solidFill>
                  <a:schemeClr val="accent5"/>
                </a:solidFill>
              </a:rPr>
              <a:t>de la composition fine du lait pour ≈50 acides </a:t>
            </a:r>
            <a:r>
              <a:rPr lang="fr-FR" sz="2000" dirty="0" smtClean="0">
                <a:solidFill>
                  <a:schemeClr val="accent5"/>
                </a:solidFill>
              </a:rPr>
              <a:t>gras, </a:t>
            </a:r>
            <a:r>
              <a:rPr lang="fr-FR" sz="2000" dirty="0">
                <a:solidFill>
                  <a:schemeClr val="accent5"/>
                </a:solidFill>
              </a:rPr>
              <a:t>7 protéines à partir des spectres </a:t>
            </a:r>
            <a:r>
              <a:rPr lang="fr-FR" sz="2000" dirty="0" smtClean="0">
                <a:solidFill>
                  <a:schemeClr val="accent5"/>
                </a:solidFill>
              </a:rPr>
              <a:t>MIR</a:t>
            </a:r>
          </a:p>
          <a:p>
            <a:pPr algn="ctr"/>
            <a:r>
              <a:rPr lang="fr-FR" sz="2000" b="1" dirty="0">
                <a:solidFill>
                  <a:schemeClr val="accent5"/>
                </a:solidFill>
              </a:rPr>
              <a:t> </a:t>
            </a:r>
            <a:r>
              <a:rPr lang="fr-FR" sz="2000" b="1" dirty="0" smtClean="0">
                <a:solidFill>
                  <a:schemeClr val="accent5"/>
                </a:solidFill>
              </a:rPr>
              <a:t>Travail </a:t>
            </a:r>
            <a:r>
              <a:rPr lang="fr-FR" sz="2000" b="1" dirty="0">
                <a:solidFill>
                  <a:schemeClr val="accent5"/>
                </a:solidFill>
              </a:rPr>
              <a:t>d’analyse génétique </a:t>
            </a:r>
            <a:r>
              <a:rPr lang="fr-FR" sz="2000" b="1" dirty="0" smtClean="0">
                <a:solidFill>
                  <a:schemeClr val="accent5"/>
                </a:solidFill>
              </a:rPr>
              <a:t>en cours</a:t>
            </a:r>
            <a:endParaRPr lang="fr-FR" sz="2000" b="1" dirty="0">
              <a:solidFill>
                <a:schemeClr val="accent5"/>
              </a:solidFill>
            </a:endParaRPr>
          </a:p>
          <a:p>
            <a:endParaRPr lang="fr-FR" sz="2000" dirty="0">
              <a:solidFill>
                <a:srgbClr val="000099"/>
              </a:solidFill>
            </a:endParaRPr>
          </a:p>
          <a:p>
            <a:pPr marL="522288" lvl="1" indent="-342900" eaLnBrk="1" hangingPunct="1"/>
            <a:r>
              <a:rPr lang="fr-FR" sz="2400" b="1" dirty="0"/>
              <a:t>Résistance aux parasites </a:t>
            </a:r>
            <a:r>
              <a:rPr lang="fr-FR" i="1" dirty="0" smtClean="0"/>
              <a:t>(strongles gastro intestinaux </a:t>
            </a:r>
            <a:r>
              <a:rPr lang="fr-FR" i="1" dirty="0" err="1" smtClean="0"/>
              <a:t>haemonchus</a:t>
            </a:r>
            <a:r>
              <a:rPr lang="fr-FR" i="1" dirty="0" smtClean="0"/>
              <a:t> </a:t>
            </a:r>
            <a:r>
              <a:rPr lang="fr-FR" i="1" dirty="0" err="1" smtClean="0"/>
              <a:t>contortus</a:t>
            </a:r>
            <a:r>
              <a:rPr lang="fr-FR" i="1" dirty="0" smtClean="0"/>
              <a:t>)</a:t>
            </a:r>
          </a:p>
          <a:p>
            <a:pPr marL="179388" lvl="1" indent="0" eaLnBrk="1" hangingPunct="1">
              <a:buNone/>
            </a:pPr>
            <a:r>
              <a:rPr lang="fr-FR" sz="2000" dirty="0" smtClean="0">
                <a:solidFill>
                  <a:schemeClr val="accent5"/>
                </a:solidFill>
              </a:rPr>
              <a:t>Protocole </a:t>
            </a:r>
            <a:r>
              <a:rPr lang="fr-FR" sz="2000" dirty="0">
                <a:solidFill>
                  <a:schemeClr val="accent5"/>
                </a:solidFill>
              </a:rPr>
              <a:t>d’infestation de béliers de centres d’élevage.</a:t>
            </a:r>
          </a:p>
          <a:p>
            <a:pPr marL="179388" lvl="1" indent="0" eaLnBrk="1" hangingPunct="1">
              <a:buNone/>
            </a:pPr>
            <a:endParaRPr lang="fr-FR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nouveaux objectifs possibles liés aux évolutions des besoins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44</a:t>
            </a:fld>
            <a:endParaRPr lang="fr-BE"/>
          </a:p>
        </p:txBody>
      </p:sp>
      <p:pic>
        <p:nvPicPr>
          <p:cNvPr id="13" name="Picture 3" descr="C:\Users\benoit_m\Desktop\Southern Cross\Gilles\Presentation\photos pour illustration\DSC_01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749" y="4581128"/>
            <a:ext cx="3383360" cy="190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5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10367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1"/>
            <a:r>
              <a:rPr lang="fr-FR" sz="2400" b="1" dirty="0" smtClean="0"/>
              <a:t>Caractères de standard de race pour les jeunes béliers de centres d’élevage en vue d’ indexation ISOL pour choix de béliers d’IA</a:t>
            </a:r>
          </a:p>
          <a:p>
            <a:pPr marL="179388" lvl="1" indent="0" eaLnBrk="1" hangingPunct="1">
              <a:buNone/>
            </a:pPr>
            <a:endParaRPr lang="fr-FR" b="1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372596"/>
            <a:ext cx="3894080" cy="14884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7324" y="2353072"/>
            <a:ext cx="3893794" cy="1515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9" name="Groupe 18"/>
          <p:cNvGrpSpPr/>
          <p:nvPr/>
        </p:nvGrpSpPr>
        <p:grpSpPr>
          <a:xfrm>
            <a:off x="4824028" y="4074007"/>
            <a:ext cx="2088232" cy="2307257"/>
            <a:chOff x="2771800" y="2273871"/>
            <a:chExt cx="3240360" cy="2667297"/>
          </a:xfrm>
        </p:grpSpPr>
        <p:pic>
          <p:nvPicPr>
            <p:cNvPr id="20" name="Picture 2" descr="largeur épaul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1800" y="2273871"/>
              <a:ext cx="3240360" cy="223524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21" name="ZoneTexte 20"/>
            <p:cNvSpPr txBox="1"/>
            <p:nvPr/>
          </p:nvSpPr>
          <p:spPr>
            <a:xfrm>
              <a:off x="3131840" y="4479503"/>
              <a:ext cx="648072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1</a:t>
              </a:r>
              <a:endParaRPr lang="fr-FR" sz="24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5148064" y="4472656"/>
              <a:ext cx="648072" cy="46166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400" dirty="0" smtClean="0"/>
                <a:t>9</a:t>
              </a:r>
              <a:endParaRPr lang="fr-FR" sz="2400" dirty="0"/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5422434"/>
            <a:ext cx="3894080" cy="13189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993272"/>
            <a:ext cx="3894080" cy="13079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5406162" y="4080988"/>
            <a:ext cx="949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Epaules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8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nouveaux objectifs possibles liés aux évolutions des besoins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51520" y="692696"/>
            <a:ext cx="8424936" cy="5904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Conclusion</a:t>
            </a:r>
            <a:endParaRPr lang="fr-FR" sz="6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739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5497" y="2636912"/>
            <a:ext cx="883462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La totalité des reproducteurs résistant à la tremblante porteur du gène majeur </a:t>
            </a:r>
            <a:r>
              <a:rPr lang="fr-FR" dirty="0" err="1" smtClean="0"/>
              <a:t>PrP</a:t>
            </a:r>
            <a:r>
              <a:rPr lang="fr-FR" dirty="0" smtClean="0"/>
              <a:t>, tous les béliers R / R homozygotes. </a:t>
            </a:r>
          </a:p>
          <a:p>
            <a:endParaRPr lang="fr-FR" dirty="0"/>
          </a:p>
          <a:p>
            <a:pPr algn="ctr"/>
            <a:r>
              <a:rPr lang="fr-FR" sz="2000" b="1" u="sng" dirty="0" smtClean="0"/>
              <a:t>Résultats phénotypique à l’échelle de la filière et de la race 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fr-FR" sz="2000" dirty="0" smtClean="0"/>
              <a:t> lait,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fr-FR" sz="2000" dirty="0" smtClean="0"/>
              <a:t> TB,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fr-FR" sz="2000" dirty="0" smtClean="0"/>
              <a:t> TP,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fr-FR" sz="2000" dirty="0" smtClean="0"/>
              <a:t> morphologie mammaire et vitesse de traite,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fr-FR" sz="2000" dirty="0" smtClean="0"/>
              <a:t> CCS et diminution de mammites </a:t>
            </a:r>
            <a:r>
              <a:rPr lang="fr-FR" sz="2000" dirty="0" err="1" smtClean="0"/>
              <a:t>sub</a:t>
            </a:r>
            <a:r>
              <a:rPr lang="fr-FR" sz="2000" dirty="0" smtClean="0"/>
              <a:t>-cliniques,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2400" b="1" dirty="0" smtClean="0">
                <a:solidFill>
                  <a:schemeClr val="accent4">
                    <a:lumMod val="75000"/>
                  </a:schemeClr>
                </a:solidFill>
              </a:rPr>
              <a:t>+</a:t>
            </a:r>
            <a:r>
              <a:rPr lang="fr-FR" sz="2000" dirty="0" smtClean="0"/>
              <a:t>  efficacité alimentaire, capacité d’ingestion</a:t>
            </a:r>
          </a:p>
          <a:p>
            <a:pPr algn="ctr"/>
            <a:endParaRPr lang="fr-FR" dirty="0" smtClean="0"/>
          </a:p>
          <a:p>
            <a:pPr algn="ctr"/>
            <a:r>
              <a:rPr lang="fr-FR" sz="2000" dirty="0" smtClean="0"/>
              <a:t>Ecart génétique entre sélection et Utilisateurs (3 à 5 ans)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Synthèse programme génétique annuel</a:t>
            </a:r>
            <a:endParaRPr lang="fr-FR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374999" y="1345279"/>
            <a:ext cx="2541003" cy="12233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0,039 écart type génétique morphologie</a:t>
            </a:r>
          </a:p>
        </p:txBody>
      </p:sp>
      <p:sp>
        <p:nvSpPr>
          <p:cNvPr id="17" name="Ellipse 16"/>
          <p:cNvSpPr/>
          <p:nvPr/>
        </p:nvSpPr>
        <p:spPr>
          <a:xfrm>
            <a:off x="6156176" y="1496462"/>
            <a:ext cx="2362394" cy="920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0,067</a:t>
            </a:r>
            <a:r>
              <a:rPr lang="fr-FR" dirty="0"/>
              <a:t> écart type génétique CCS</a:t>
            </a:r>
          </a:p>
        </p:txBody>
      </p:sp>
      <p:sp>
        <p:nvSpPr>
          <p:cNvPr id="18" name="Ellipse 17"/>
          <p:cNvSpPr/>
          <p:nvPr/>
        </p:nvSpPr>
        <p:spPr>
          <a:xfrm>
            <a:off x="1835696" y="1496462"/>
            <a:ext cx="144016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0,12 g/L de TP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160665" y="1820498"/>
            <a:ext cx="144016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0,16g/L de TB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485800" y="1068132"/>
            <a:ext cx="1440160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5,7 L de lait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834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-9507" y="0"/>
            <a:ext cx="91440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Merci de votre attention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0" y="652145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 sz="1400" b="1">
              <a:latin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38457"/>
            <a:ext cx="2724150" cy="436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38456"/>
            <a:ext cx="3240360" cy="4320480"/>
          </a:xfrm>
          <a:prstGeom prst="rect">
            <a:avLst/>
          </a:prstGeom>
        </p:spPr>
      </p:pic>
      <p:pic>
        <p:nvPicPr>
          <p:cNvPr id="10" name="Picture 44" descr="UPRA Lacau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064250"/>
            <a:ext cx="600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64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1249" y="2415408"/>
            <a:ext cx="4315298" cy="920208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dirty="0" smtClean="0">
                <a:latin typeface="+mj-lt"/>
              </a:rPr>
              <a:t>- Issue des populations de plusieurs petites races locales…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fr-FR" sz="2000" dirty="0" smtClean="0">
                <a:latin typeface="+mj-lt"/>
              </a:rPr>
              <a:t>- Reconnaissance officielle 1893</a:t>
            </a:r>
          </a:p>
        </p:txBody>
      </p:sp>
      <p:pic>
        <p:nvPicPr>
          <p:cNvPr id="4101" name="Picture 5" descr="1_BREBI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27957"/>
            <a:ext cx="2003136" cy="14513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35496" y="582561"/>
            <a:ext cx="7236804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LES RACES « LACAUNE » </a:t>
            </a:r>
          </a:p>
        </p:txBody>
      </p:sp>
      <p:sp>
        <p:nvSpPr>
          <p:cNvPr id="4103" name="Text Box 11"/>
          <p:cNvSpPr txBox="1">
            <a:spLocks noChangeArrowheads="1"/>
          </p:cNvSpPr>
          <p:nvPr/>
        </p:nvSpPr>
        <p:spPr bwMode="auto">
          <a:xfrm>
            <a:off x="0" y="6521450"/>
            <a:ext cx="914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fr-FR" sz="1400" b="1">
              <a:latin typeface="Times New Roman" pitchFamily="18" charset="0"/>
            </a:endParaRPr>
          </a:p>
        </p:txBody>
      </p:sp>
      <p:pic>
        <p:nvPicPr>
          <p:cNvPr id="8" name="Picture 44" descr="UPRA Lacau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478" y="2875512"/>
            <a:ext cx="600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51520" y="1226236"/>
            <a:ext cx="1872208" cy="923330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dirty="0" smtClean="0">
                <a:latin typeface="+mj-lt"/>
              </a:rPr>
              <a:t>2 races </a:t>
            </a:r>
          </a:p>
          <a:p>
            <a:pPr algn="ctr"/>
            <a:r>
              <a:rPr lang="fr-FR" dirty="0" smtClean="0">
                <a:latin typeface="+mj-lt"/>
              </a:rPr>
              <a:t>-Lacaune lait</a:t>
            </a:r>
          </a:p>
          <a:p>
            <a:pPr algn="ctr"/>
            <a:r>
              <a:rPr lang="fr-FR" dirty="0" smtClean="0">
                <a:latin typeface="+mj-lt"/>
              </a:rPr>
              <a:t>-Lacaune viande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95536" y="5445224"/>
            <a:ext cx="8352928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+mj-lt"/>
              </a:rPr>
              <a:t>Race Lacaune lait : </a:t>
            </a:r>
          </a:p>
          <a:p>
            <a:r>
              <a:rPr lang="fr-FR" dirty="0">
                <a:latin typeface="+mj-lt"/>
              </a:rPr>
              <a:t>	</a:t>
            </a:r>
            <a:r>
              <a:rPr lang="fr-FR" dirty="0" smtClean="0">
                <a:latin typeface="+mj-lt"/>
              </a:rPr>
              <a:t>800 000 brebis en France, plus de 2000 éleveurs</a:t>
            </a:r>
          </a:p>
          <a:p>
            <a:r>
              <a:rPr lang="fr-FR" dirty="0" smtClean="0">
                <a:latin typeface="+mj-lt"/>
              </a:rPr>
              <a:t>AOP  liée à la race : fromage de Roquefort</a:t>
            </a:r>
            <a:endParaRPr lang="fr-FR" dirty="0">
              <a:latin typeface="+mj-lt"/>
            </a:endParaRPr>
          </a:p>
        </p:txBody>
      </p:sp>
      <p:pic>
        <p:nvPicPr>
          <p:cNvPr id="10" name="Image 13" descr="BDNI_OL_2010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79811" y="2142976"/>
            <a:ext cx="319198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540165" y="5686571"/>
            <a:ext cx="520313" cy="53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Connecteur droit avec flèche 12"/>
          <p:cNvCxnSpPr/>
          <p:nvPr/>
        </p:nvCxnSpPr>
        <p:spPr bwMode="auto">
          <a:xfrm flipH="1">
            <a:off x="6322033" y="3324328"/>
            <a:ext cx="1692345" cy="760323"/>
          </a:xfrm>
          <a:prstGeom prst="straightConnector1">
            <a:avLst/>
          </a:prstGeom>
          <a:ln w="44450">
            <a:solidFill>
              <a:srgbClr val="00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lipse 15"/>
          <p:cNvSpPr/>
          <p:nvPr/>
        </p:nvSpPr>
        <p:spPr bwMode="auto">
          <a:xfrm>
            <a:off x="5890029" y="3904750"/>
            <a:ext cx="384569" cy="460375"/>
          </a:xfrm>
          <a:prstGeom prst="ellipse">
            <a:avLst/>
          </a:prstGeom>
          <a:noFill/>
          <a:ln w="381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32776"/>
            <a:ext cx="1957955" cy="169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640" y="3532598"/>
            <a:ext cx="2568825" cy="155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5811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>
          <a:xfrm>
            <a:off x="7772400" y="6588968"/>
            <a:ext cx="533400" cy="152400"/>
          </a:xfrm>
        </p:spPr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3491880" y="3367628"/>
            <a:ext cx="518457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Légende encadrée 1 4"/>
          <p:cNvSpPr/>
          <p:nvPr/>
        </p:nvSpPr>
        <p:spPr>
          <a:xfrm>
            <a:off x="539552" y="2179496"/>
            <a:ext cx="1008112" cy="396044"/>
          </a:xfrm>
          <a:prstGeom prst="borderCallout1">
            <a:avLst>
              <a:gd name="adj1" fmla="val 111849"/>
              <a:gd name="adj2" fmla="val 40432"/>
              <a:gd name="adj3" fmla="val 199392"/>
              <a:gd name="adj4" fmla="val 40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Flock</a:t>
            </a:r>
            <a:r>
              <a:rPr lang="fr-FR" sz="1400" dirty="0" smtClean="0"/>
              <a:t> book</a:t>
            </a:r>
            <a:endParaRPr lang="fr-FR" sz="1400" dirty="0"/>
          </a:p>
        </p:txBody>
      </p:sp>
      <p:sp>
        <p:nvSpPr>
          <p:cNvPr id="6" name="Légende encadrée 1 5"/>
          <p:cNvSpPr/>
          <p:nvPr/>
        </p:nvSpPr>
        <p:spPr>
          <a:xfrm>
            <a:off x="1652311" y="1567428"/>
            <a:ext cx="1008112" cy="504056"/>
          </a:xfrm>
          <a:prstGeom prst="borderCallout1">
            <a:avLst>
              <a:gd name="adj1" fmla="val 111849"/>
              <a:gd name="adj2" fmla="val 40432"/>
              <a:gd name="adj3" fmla="val 279368"/>
              <a:gd name="adj4" fmla="val 2116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Contrôle laitier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30075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1947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1619672" y="30075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1957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2339752" y="3007588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1959</a:t>
            </a:r>
            <a:endParaRPr lang="fr-FR" sz="16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323528" y="3367628"/>
            <a:ext cx="260067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V="1">
            <a:off x="2915816" y="3367628"/>
            <a:ext cx="576064" cy="2636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203848" y="3029074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1969</a:t>
            </a:r>
            <a:endParaRPr lang="fr-FR" sz="1600" dirty="0"/>
          </a:p>
        </p:txBody>
      </p:sp>
      <p:sp>
        <p:nvSpPr>
          <p:cNvPr id="22" name="ZoneTexte 21"/>
          <p:cNvSpPr txBox="1"/>
          <p:nvPr/>
        </p:nvSpPr>
        <p:spPr>
          <a:xfrm>
            <a:off x="3923928" y="303171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</a:rPr>
              <a:t>1970</a:t>
            </a:r>
            <a:endParaRPr lang="fr-FR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499992" y="3041543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accent4">
                    <a:lumMod val="50000"/>
                  </a:schemeClr>
                </a:solidFill>
              </a:rPr>
              <a:t>1972</a:t>
            </a:r>
            <a:endParaRPr lang="fr-FR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292080" y="306896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1974</a:t>
            </a:r>
            <a:endParaRPr lang="fr-FR" sz="16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868144" y="306896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1976</a:t>
            </a:r>
            <a:endParaRPr lang="fr-FR" sz="1600" dirty="0"/>
          </a:p>
        </p:txBody>
      </p:sp>
      <p:sp>
        <p:nvSpPr>
          <p:cNvPr id="26" name="ZoneTexte 25"/>
          <p:cNvSpPr txBox="1"/>
          <p:nvPr/>
        </p:nvSpPr>
        <p:spPr>
          <a:xfrm>
            <a:off x="6804248" y="306896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1980</a:t>
            </a:r>
            <a:endParaRPr lang="fr-FR" sz="1600" dirty="0"/>
          </a:p>
        </p:txBody>
      </p:sp>
      <p:sp>
        <p:nvSpPr>
          <p:cNvPr id="27" name="Légende encadrée 1 26"/>
          <p:cNvSpPr/>
          <p:nvPr/>
        </p:nvSpPr>
        <p:spPr>
          <a:xfrm>
            <a:off x="2213321" y="2204283"/>
            <a:ext cx="1008112" cy="504056"/>
          </a:xfrm>
          <a:prstGeom prst="borderCallout1">
            <a:avLst>
              <a:gd name="adj1" fmla="val 111849"/>
              <a:gd name="adj2" fmla="val 40432"/>
              <a:gd name="adj3" fmla="val 156478"/>
              <a:gd name="adj4" fmla="val 387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Haras béliers</a:t>
            </a:r>
            <a:endParaRPr lang="fr-FR" sz="1400" dirty="0"/>
          </a:p>
        </p:txBody>
      </p:sp>
      <p:sp>
        <p:nvSpPr>
          <p:cNvPr id="28" name="Légende encadrée 1 27"/>
          <p:cNvSpPr/>
          <p:nvPr/>
        </p:nvSpPr>
        <p:spPr>
          <a:xfrm>
            <a:off x="3252398" y="1570989"/>
            <a:ext cx="1008112" cy="504056"/>
          </a:xfrm>
          <a:prstGeom prst="borderCallout1">
            <a:avLst>
              <a:gd name="adj1" fmla="val 111849"/>
              <a:gd name="adj2" fmla="val 40432"/>
              <a:gd name="adj3" fmla="val 279368"/>
              <a:gd name="adj4" fmla="val 21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Branche viande</a:t>
            </a:r>
            <a:endParaRPr lang="fr-FR" sz="1400" dirty="0"/>
          </a:p>
        </p:txBody>
      </p:sp>
      <p:sp>
        <p:nvSpPr>
          <p:cNvPr id="29" name="Légende encadrée 1 28"/>
          <p:cNvSpPr/>
          <p:nvPr/>
        </p:nvSpPr>
        <p:spPr>
          <a:xfrm>
            <a:off x="3707904" y="2223884"/>
            <a:ext cx="1008112" cy="504056"/>
          </a:xfrm>
          <a:prstGeom prst="borderCallout1">
            <a:avLst>
              <a:gd name="adj1" fmla="val 111849"/>
              <a:gd name="adj2" fmla="val 40432"/>
              <a:gd name="adj3" fmla="val 164281"/>
              <a:gd name="adj4" fmla="val 5139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/>
              <a:t>CIA </a:t>
            </a:r>
            <a:r>
              <a:rPr lang="fr-FR" sz="1200" dirty="0" err="1" smtClean="0"/>
              <a:t>Confé</a:t>
            </a:r>
            <a:r>
              <a:rPr lang="fr-FR" sz="1200" dirty="0" smtClean="0"/>
              <a:t> de Roquefort</a:t>
            </a:r>
            <a:endParaRPr lang="fr-FR" sz="1200" dirty="0"/>
          </a:p>
        </p:txBody>
      </p:sp>
      <p:sp>
        <p:nvSpPr>
          <p:cNvPr id="30" name="Légende encadrée 1 29"/>
          <p:cNvSpPr/>
          <p:nvPr/>
        </p:nvSpPr>
        <p:spPr>
          <a:xfrm>
            <a:off x="5364088" y="1567428"/>
            <a:ext cx="1008112" cy="504056"/>
          </a:xfrm>
          <a:prstGeom prst="borderCallout1">
            <a:avLst>
              <a:gd name="adj1" fmla="val 111849"/>
              <a:gd name="adj2" fmla="val 40432"/>
              <a:gd name="adj3" fmla="val 294973"/>
              <a:gd name="adj4" fmla="val -50036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CIA </a:t>
            </a:r>
            <a:r>
              <a:rPr lang="fr-FR" sz="1400" dirty="0" err="1" smtClean="0"/>
              <a:t>Ovitest</a:t>
            </a:r>
            <a:endParaRPr lang="fr-FR" sz="1400" dirty="0"/>
          </a:p>
        </p:txBody>
      </p:sp>
      <p:pic>
        <p:nvPicPr>
          <p:cNvPr id="31" name="Picture 13" descr="officiel, races, stands et vues 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014" y="2320758"/>
            <a:ext cx="657138" cy="6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T:\COMMUN\LOGO\Gid Confédération SE\logo Service Elev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14" y="3462468"/>
            <a:ext cx="916870" cy="68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ZoneTexte 32"/>
          <p:cNvSpPr txBox="1"/>
          <p:nvPr/>
        </p:nvSpPr>
        <p:spPr>
          <a:xfrm>
            <a:off x="991277" y="4149782"/>
            <a:ext cx="968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1</a:t>
            </a:r>
            <a:r>
              <a:rPr lang="fr-FR" sz="1400" baseline="30000" dirty="0" smtClean="0"/>
              <a:t>ère</a:t>
            </a:r>
            <a:r>
              <a:rPr lang="fr-FR" sz="1400" dirty="0" smtClean="0"/>
              <a:t> ES lait</a:t>
            </a:r>
            <a:endParaRPr lang="fr-FR" sz="1400" dirty="0"/>
          </a:p>
        </p:txBody>
      </p:sp>
      <p:pic>
        <p:nvPicPr>
          <p:cNvPr id="34" name="Picture 9" descr="OVI T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456828"/>
            <a:ext cx="671045" cy="6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ZoneTexte 34"/>
          <p:cNvSpPr txBox="1"/>
          <p:nvPr/>
        </p:nvSpPr>
        <p:spPr>
          <a:xfrm>
            <a:off x="4159636" y="4149782"/>
            <a:ext cx="968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2</a:t>
            </a:r>
            <a:r>
              <a:rPr lang="fr-FR" sz="1400" baseline="30000" dirty="0" smtClean="0"/>
              <a:t>ème</a:t>
            </a:r>
            <a:r>
              <a:rPr lang="fr-FR" sz="1400" dirty="0" smtClean="0"/>
              <a:t> ES lait</a:t>
            </a:r>
            <a:endParaRPr lang="fr-FR" sz="1400" dirty="0"/>
          </a:p>
        </p:txBody>
      </p:sp>
      <p:pic>
        <p:nvPicPr>
          <p:cNvPr id="36" name="Picture 9" descr="OVI TES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15283"/>
            <a:ext cx="671045" cy="6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ZoneTexte 36"/>
          <p:cNvSpPr txBox="1"/>
          <p:nvPr/>
        </p:nvSpPr>
        <p:spPr>
          <a:xfrm>
            <a:off x="5744780" y="4113260"/>
            <a:ext cx="96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Schéma viande</a:t>
            </a:r>
            <a:endParaRPr lang="fr-FR" sz="1400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15" y="3443924"/>
            <a:ext cx="625994" cy="644447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6732240" y="4129916"/>
            <a:ext cx="968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Schéma viande</a:t>
            </a:r>
            <a:endParaRPr lang="fr-FR" sz="1400" dirty="0"/>
          </a:p>
        </p:txBody>
      </p:sp>
      <p:grpSp>
        <p:nvGrpSpPr>
          <p:cNvPr id="46" name="Group 49"/>
          <p:cNvGrpSpPr>
            <a:grpSpLocks/>
          </p:cNvGrpSpPr>
          <p:nvPr/>
        </p:nvGrpSpPr>
        <p:grpSpPr bwMode="auto">
          <a:xfrm>
            <a:off x="98805" y="4653296"/>
            <a:ext cx="8793889" cy="2016062"/>
            <a:chOff x="58" y="2820"/>
            <a:chExt cx="5645" cy="1377"/>
          </a:xfrm>
        </p:grpSpPr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528" y="3312"/>
              <a:ext cx="508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48" name="Text Box 51"/>
            <p:cNvSpPr txBox="1">
              <a:spLocks noChangeArrowheads="1"/>
            </p:cNvSpPr>
            <p:nvPr/>
          </p:nvSpPr>
          <p:spPr bwMode="auto">
            <a:xfrm>
              <a:off x="58" y="3055"/>
              <a:ext cx="1056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 b="1" dirty="0">
                  <a:solidFill>
                    <a:srgbClr val="C00000"/>
                  </a:solidFill>
                  <a:latin typeface="Arial Rounded MT Bold" panose="020F0704030504030204" pitchFamily="34" charset="0"/>
                </a:rPr>
                <a:t>LACAUNE</a:t>
              </a:r>
            </a:p>
          </p:txBody>
        </p:sp>
        <p:sp>
          <p:nvSpPr>
            <p:cNvPr id="49" name="Line 52"/>
            <p:cNvSpPr>
              <a:spLocks noChangeShapeType="1"/>
            </p:cNvSpPr>
            <p:nvPr/>
          </p:nvSpPr>
          <p:spPr bwMode="auto">
            <a:xfrm>
              <a:off x="3977" y="3312"/>
              <a:ext cx="1207" cy="72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fr-FR"/>
            </a:p>
          </p:txBody>
        </p:sp>
        <p:sp>
          <p:nvSpPr>
            <p:cNvPr id="50" name="Line 53"/>
            <p:cNvSpPr>
              <a:spLocks noChangeShapeType="1"/>
            </p:cNvSpPr>
            <p:nvPr/>
          </p:nvSpPr>
          <p:spPr bwMode="auto">
            <a:xfrm>
              <a:off x="4272" y="3504"/>
              <a:ext cx="124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1" name="Line 54"/>
            <p:cNvSpPr>
              <a:spLocks noChangeShapeType="1"/>
            </p:cNvSpPr>
            <p:nvPr/>
          </p:nvSpPr>
          <p:spPr bwMode="auto">
            <a:xfrm>
              <a:off x="5184" y="4032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3351" y="3104"/>
              <a:ext cx="2352" cy="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 dirty="0">
                  <a:solidFill>
                    <a:srgbClr val="FF0000"/>
                  </a:solidFill>
                  <a:latin typeface="Times New Roman" pitchFamily="18" charset="0"/>
                </a:rPr>
                <a:t>Branche Lacaune Lait / Race Lacaune LAIT</a:t>
              </a:r>
            </a:p>
          </p:txBody>
        </p:sp>
        <p:sp>
          <p:nvSpPr>
            <p:cNvPr id="53" name="Text Box 56"/>
            <p:cNvSpPr txBox="1">
              <a:spLocks noChangeArrowheads="1"/>
            </p:cNvSpPr>
            <p:nvPr/>
          </p:nvSpPr>
          <p:spPr bwMode="auto">
            <a:xfrm>
              <a:off x="4535" y="3504"/>
              <a:ext cx="960" cy="2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>
                  <a:latin typeface="Times New Roman" pitchFamily="18" charset="0"/>
                </a:rPr>
                <a:t>OVI TEST</a:t>
              </a:r>
            </a:p>
          </p:txBody>
        </p:sp>
        <p:sp>
          <p:nvSpPr>
            <p:cNvPr id="54" name="Text Box 57"/>
            <p:cNvSpPr txBox="1">
              <a:spLocks noChangeArrowheads="1"/>
            </p:cNvSpPr>
            <p:nvPr/>
          </p:nvSpPr>
          <p:spPr bwMode="auto">
            <a:xfrm>
              <a:off x="5040" y="3840"/>
              <a:ext cx="576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fr-FR" sz="1400" dirty="0" smtClean="0">
                  <a:latin typeface="Times New Roman" pitchFamily="18" charset="0"/>
                </a:rPr>
                <a:t>GID Lacaune</a:t>
              </a:r>
              <a:endParaRPr lang="fr-FR" sz="1400" dirty="0">
                <a:latin typeface="Times New Roman" pitchFamily="18" charset="0"/>
              </a:endParaRPr>
            </a:p>
          </p:txBody>
        </p:sp>
        <p:grpSp>
          <p:nvGrpSpPr>
            <p:cNvPr id="55" name="Group 65"/>
            <p:cNvGrpSpPr>
              <a:grpSpLocks/>
            </p:cNvGrpSpPr>
            <p:nvPr/>
          </p:nvGrpSpPr>
          <p:grpSpPr bwMode="auto">
            <a:xfrm>
              <a:off x="3072" y="2820"/>
              <a:ext cx="1296" cy="492"/>
              <a:chOff x="3072" y="2820"/>
              <a:chExt cx="1296" cy="492"/>
            </a:xfrm>
          </p:grpSpPr>
          <p:sp>
            <p:nvSpPr>
              <p:cNvPr id="56" name="Line 66"/>
              <p:cNvSpPr>
                <a:spLocks noChangeShapeType="1"/>
              </p:cNvSpPr>
              <p:nvPr/>
            </p:nvSpPr>
            <p:spPr bwMode="auto">
              <a:xfrm>
                <a:off x="3552" y="3017"/>
                <a:ext cx="81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  <p:sp>
            <p:nvSpPr>
              <p:cNvPr id="57" name="Text Box 67"/>
              <p:cNvSpPr txBox="1">
                <a:spLocks noChangeArrowheads="1"/>
              </p:cNvSpPr>
              <p:nvPr/>
            </p:nvSpPr>
            <p:spPr bwMode="auto">
              <a:xfrm>
                <a:off x="3600" y="2820"/>
                <a:ext cx="768" cy="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fr-FR" sz="1400" dirty="0">
                    <a:latin typeface="Times New Roman" pitchFamily="18" charset="0"/>
                  </a:rPr>
                  <a:t>Race FSL</a:t>
                </a:r>
              </a:p>
            </p:txBody>
          </p:sp>
          <p:sp>
            <p:nvSpPr>
              <p:cNvPr id="58" name="Line 68"/>
              <p:cNvSpPr>
                <a:spLocks noChangeShapeType="1"/>
              </p:cNvSpPr>
              <p:nvPr/>
            </p:nvSpPr>
            <p:spPr bwMode="auto">
              <a:xfrm flipV="1">
                <a:off x="3072" y="3024"/>
                <a:ext cx="48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fr-FR"/>
              </a:p>
            </p:txBody>
          </p:sp>
        </p:grpSp>
      </p:grpSp>
      <p:pic>
        <p:nvPicPr>
          <p:cNvPr id="89" name="Image 8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711" y="3493528"/>
            <a:ext cx="498072" cy="810142"/>
          </a:xfrm>
          <a:prstGeom prst="rect">
            <a:avLst/>
          </a:prstGeom>
        </p:spPr>
      </p:pic>
      <p:sp>
        <p:nvSpPr>
          <p:cNvPr id="90" name="ZoneTexte 89"/>
          <p:cNvSpPr txBox="1"/>
          <p:nvPr/>
        </p:nvSpPr>
        <p:spPr>
          <a:xfrm>
            <a:off x="7808707" y="3068960"/>
            <a:ext cx="7200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2011</a:t>
            </a:r>
            <a:endParaRPr lang="fr-FR" sz="1600" dirty="0"/>
          </a:p>
        </p:txBody>
      </p:sp>
      <p:sp>
        <p:nvSpPr>
          <p:cNvPr id="91" name="Flèche droite à entaille 90"/>
          <p:cNvSpPr/>
          <p:nvPr/>
        </p:nvSpPr>
        <p:spPr>
          <a:xfrm>
            <a:off x="7596336" y="3868928"/>
            <a:ext cx="224326" cy="14677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Rectangle 91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93" name="Rectangle 92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94" name="Rectangle 93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95" name="Rectangle 94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6" name="Rectangle 95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97" name="Rectangle 96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98" name="Rectangle 97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99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Les races « LACAUNE » : EVOLUTION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Légende encadrée 1 99"/>
          <p:cNvSpPr/>
          <p:nvPr/>
        </p:nvSpPr>
        <p:spPr>
          <a:xfrm>
            <a:off x="971605" y="5956343"/>
            <a:ext cx="1334342" cy="707752"/>
          </a:xfrm>
          <a:prstGeom prst="borderCallout1">
            <a:avLst>
              <a:gd name="adj1" fmla="val 18750"/>
              <a:gd name="adj2" fmla="val -8333"/>
              <a:gd name="adj3" fmla="val -61194"/>
              <a:gd name="adj4" fmla="val -1475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Lauraguaise</a:t>
            </a:r>
            <a:endParaRPr lang="fr-FR" sz="1400" dirty="0" smtClean="0"/>
          </a:p>
          <a:p>
            <a:pPr algn="ctr"/>
            <a:r>
              <a:rPr lang="fr-FR" sz="1400" dirty="0" smtClean="0"/>
              <a:t>Race du Larzac</a:t>
            </a:r>
          </a:p>
          <a:p>
            <a:pPr algn="ctr"/>
            <a:r>
              <a:rPr lang="fr-FR" sz="1400" dirty="0" err="1" smtClean="0"/>
              <a:t>Camarès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68001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07504" y="457200"/>
            <a:ext cx="8691548" cy="640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6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Organisation</a:t>
            </a:r>
          </a:p>
          <a:p>
            <a:pPr algn="ctr"/>
            <a:r>
              <a:rPr lang="fr-FR" sz="60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raciale</a:t>
            </a:r>
            <a:endParaRPr lang="fr-FR" sz="60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642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40768"/>
            <a:ext cx="878563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De 1947 à 1980 mise en place des outils de sélection :</a:t>
            </a:r>
          </a:p>
          <a:p>
            <a:pPr algn="ctr"/>
            <a:endParaRPr lang="fr-FR" sz="3200" b="1" u="sng" dirty="0" smtClean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U</a:t>
            </a: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ne action 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collective</a:t>
            </a: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pour une 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mutualisation des moyens </a:t>
            </a: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de </a:t>
            </a: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création et de diffusion du progrès génétique</a:t>
            </a:r>
          </a:p>
          <a:p>
            <a:pPr algn="ctr"/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accent4">
                    <a:lumMod val="75000"/>
                  </a:schemeClr>
                </a:solidFill>
                <a:latin typeface="+mj-lt"/>
              </a:rPr>
              <a:t>Au service </a:t>
            </a:r>
            <a:r>
              <a:rPr lang="fr-FR" sz="2800" dirty="0">
                <a:solidFill>
                  <a:schemeClr val="accent4">
                    <a:lumMod val="75000"/>
                  </a:schemeClr>
                </a:solidFill>
                <a:latin typeface="+mj-lt"/>
              </a:rPr>
              <a:t>des éleveurs et des filières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1696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300163"/>
            <a:ext cx="8686800" cy="504120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sz="2300" dirty="0" smtClean="0"/>
              <a:t>Auprès des éleveurs :</a:t>
            </a:r>
          </a:p>
          <a:p>
            <a:pPr>
              <a:buNone/>
            </a:pPr>
            <a:r>
              <a:rPr lang="fr-FR" sz="2300" dirty="0" smtClean="0"/>
              <a:t>	</a:t>
            </a:r>
          </a:p>
          <a:p>
            <a:r>
              <a:rPr lang="fr-FR" sz="2600" u="sng" dirty="0" smtClean="0"/>
              <a:t>L’UPRA </a:t>
            </a:r>
            <a:r>
              <a:rPr lang="fr-FR" sz="2600" u="sng" dirty="0"/>
              <a:t>Lacaune </a:t>
            </a:r>
            <a:r>
              <a:rPr lang="fr-FR" sz="2600" u="sng" dirty="0" smtClean="0"/>
              <a:t>(filière)</a:t>
            </a:r>
            <a:endParaRPr lang="fr-FR" sz="2600" u="sng" dirty="0"/>
          </a:p>
          <a:p>
            <a:pPr>
              <a:buNone/>
            </a:pPr>
            <a:r>
              <a:rPr lang="fr-FR" sz="2300" dirty="0">
                <a:cs typeface="Arial" charset="0"/>
              </a:rPr>
              <a:t>		</a:t>
            </a:r>
            <a:r>
              <a:rPr lang="fr-FR" sz="2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● Orientation 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de </a:t>
            </a:r>
            <a:r>
              <a:rPr lang="fr-FR" sz="2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la 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race</a:t>
            </a:r>
          </a:p>
          <a:p>
            <a:pPr>
              <a:buNone/>
            </a:pP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		● Coordination</a:t>
            </a:r>
            <a:endParaRPr lang="fr-FR" sz="23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  <a:p>
            <a:pPr>
              <a:buNone/>
            </a:pPr>
            <a:endParaRPr lang="fr-FR" sz="2300" dirty="0">
              <a:cs typeface="Arial" charset="0"/>
            </a:endParaRPr>
          </a:p>
          <a:p>
            <a:r>
              <a:rPr lang="fr-FR" sz="2600" u="sng" dirty="0" smtClean="0">
                <a:cs typeface="Arial" charset="0"/>
              </a:rPr>
              <a:t>Entreprises </a:t>
            </a:r>
            <a:r>
              <a:rPr lang="fr-FR" sz="2600" u="sng" dirty="0">
                <a:cs typeface="Arial" charset="0"/>
              </a:rPr>
              <a:t>de sélections </a:t>
            </a:r>
            <a:r>
              <a:rPr lang="fr-FR" sz="2600" dirty="0">
                <a:cs typeface="Arial" charset="0"/>
              </a:rPr>
              <a:t>: </a:t>
            </a:r>
            <a:r>
              <a:rPr lang="fr-FR" sz="2300" dirty="0" err="1">
                <a:cs typeface="Arial" charset="0"/>
              </a:rPr>
              <a:t>Ovi</a:t>
            </a:r>
            <a:r>
              <a:rPr lang="fr-FR" sz="2300" dirty="0">
                <a:cs typeface="Arial" charset="0"/>
              </a:rPr>
              <a:t> Test et Confédération de Roquefort</a:t>
            </a:r>
          </a:p>
          <a:p>
            <a:pPr>
              <a:buNone/>
            </a:pPr>
            <a:r>
              <a:rPr lang="fr-FR" sz="2300" dirty="0">
                <a:cs typeface="Arial" charset="0"/>
              </a:rPr>
              <a:t>		</a:t>
            </a:r>
            <a:r>
              <a:rPr lang="fr-FR" sz="2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● Gestion 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de la création </a:t>
            </a:r>
            <a:r>
              <a:rPr lang="fr-FR" sz="2300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et diffusion 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génétique pour les éleveurs</a:t>
            </a:r>
            <a:endParaRPr lang="fr-FR" sz="23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endParaRPr lang="fr-FR" sz="2300" dirty="0" smtClean="0"/>
          </a:p>
          <a:p>
            <a:pPr>
              <a:buNone/>
            </a:pPr>
            <a:r>
              <a:rPr lang="fr-FR" sz="2300" dirty="0" smtClean="0"/>
              <a:t>Auprès des organismes :</a:t>
            </a:r>
          </a:p>
          <a:p>
            <a:pPr>
              <a:buNone/>
            </a:pPr>
            <a:endParaRPr lang="fr-FR" sz="2300" dirty="0"/>
          </a:p>
          <a:p>
            <a:r>
              <a:rPr lang="fr-FR" sz="2600" u="sng" dirty="0" smtClean="0"/>
              <a:t>L’INRA :</a:t>
            </a:r>
            <a:r>
              <a:rPr lang="fr-FR" sz="2600" dirty="0" smtClean="0"/>
              <a:t> </a:t>
            </a:r>
          </a:p>
          <a:p>
            <a:pPr marL="640080" lvl="2" indent="0">
              <a:buNone/>
            </a:pPr>
            <a:r>
              <a:rPr lang="fr-FR" sz="1700" dirty="0" smtClean="0">
                <a:cs typeface="Arial" charset="0"/>
              </a:rPr>
              <a:t>	</a:t>
            </a:r>
            <a:r>
              <a:rPr lang="fr-FR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●</a:t>
            </a:r>
            <a:r>
              <a:rPr lang="fr-FR" sz="1600" dirty="0" smtClean="0">
                <a:cs typeface="Arial" charset="0"/>
              </a:rPr>
              <a:t> 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Recherche</a:t>
            </a:r>
          </a:p>
          <a:p>
            <a:pPr marL="640080" lvl="2" indent="0">
              <a:buNone/>
            </a:pP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	● 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Évaluation Génétique des reproducteurs </a:t>
            </a:r>
          </a:p>
          <a:p>
            <a:pPr lvl="2" eaLnBrk="1" hangingPunct="1"/>
            <a:endParaRPr lang="fr-FR" sz="2000" dirty="0" smtClean="0"/>
          </a:p>
          <a:p>
            <a:r>
              <a:rPr lang="fr-FR" sz="2600" u="sng" dirty="0" smtClean="0"/>
              <a:t>L’Institut de l’Élevage (IDELE)</a:t>
            </a:r>
          </a:p>
          <a:p>
            <a:pPr eaLnBrk="1" hangingPunct="1">
              <a:buFontTx/>
              <a:buNone/>
            </a:pPr>
            <a:r>
              <a:rPr lang="fr-FR" sz="3400" dirty="0" smtClean="0"/>
              <a:t>		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● 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Appui technique et méthodologique des organismes techniques</a:t>
            </a:r>
          </a:p>
          <a:p>
            <a:pPr eaLnBrk="1" hangingPunct="1">
              <a:buFontTx/>
              <a:buNone/>
            </a:pP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● </a:t>
            </a:r>
            <a:r>
              <a:rPr lang="fr-FR" sz="2300" dirty="0" smtClean="0">
                <a:solidFill>
                  <a:schemeClr val="bg1">
                    <a:lumMod val="50000"/>
                  </a:schemeClr>
                </a:solidFill>
              </a:rPr>
              <a:t>Travaux d’études ou recherches en collaboration avec l’INRA</a:t>
            </a:r>
            <a:endParaRPr lang="fr-FR" sz="1800" u="sng" dirty="0"/>
          </a:p>
          <a:p>
            <a:pPr eaLnBrk="1" hangingPunct="1">
              <a:buFontTx/>
              <a:buNone/>
            </a:pPr>
            <a:endParaRPr lang="fr-FR" sz="1800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-14443" y="406205"/>
            <a:ext cx="8799052" cy="1243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2800" kern="1200">
                <a:gradFill>
                  <a:gsLst>
                    <a:gs pos="0">
                      <a:schemeClr val="tx1">
                        <a:lumMod val="50000"/>
                      </a:schemeClr>
                    </a:gs>
                    <a:gs pos="61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rganisation de la sélection</a:t>
            </a:r>
            <a:endParaRPr lang="fr-FR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71600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Historique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971600" y="0"/>
            <a:ext cx="1152128" cy="40466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Organisation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123727" y="1541"/>
            <a:ext cx="1511647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fr-FR" dirty="0" smtClean="0"/>
              <a:t>Prog. de sélection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3635375" y="1541"/>
            <a:ext cx="1728713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algn="ctr"/>
            <a:r>
              <a:rPr lang="fr-FR" dirty="0" smtClean="0"/>
              <a:t>Evolutions génétiques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364088" y="0"/>
            <a:ext cx="1008112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fr-FR" dirty="0" smtClean="0"/>
              <a:t>Résultats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372200" y="1541"/>
            <a:ext cx="1167964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fr-FR" dirty="0" smtClean="0"/>
              <a:t>Orientations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540164" y="0"/>
            <a:ext cx="1258888" cy="4046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13" name="Picture 13" descr="officiel, races, stands et vues 9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008150"/>
            <a:ext cx="657138" cy="662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 descr="OVI T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9545" y="2736838"/>
            <a:ext cx="819677" cy="822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T:\COMMUN\LOGO\Gid Confédération SE\logo Service Elev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79" y="2748688"/>
            <a:ext cx="964496" cy="72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Résultat de recherche d'images pour &quot;logo inra&quot;"/>
          <p:cNvSpPr>
            <a:spLocks noChangeAspect="1" noChangeArrowheads="1"/>
          </p:cNvSpPr>
          <p:nvPr/>
        </p:nvSpPr>
        <p:spPr bwMode="auto">
          <a:xfrm>
            <a:off x="155575" y="-1195388"/>
            <a:ext cx="6096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ésultat de recherche d'images pour &quot;logo inra&quot;"/>
          <p:cNvSpPr>
            <a:spLocks noChangeAspect="1" noChangeArrowheads="1"/>
          </p:cNvSpPr>
          <p:nvPr/>
        </p:nvSpPr>
        <p:spPr bwMode="auto">
          <a:xfrm>
            <a:off x="307975" y="-1042988"/>
            <a:ext cx="60960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386" y="4524612"/>
            <a:ext cx="1133475" cy="609600"/>
          </a:xfrm>
          <a:prstGeom prst="rect">
            <a:avLst/>
          </a:prstGeom>
        </p:spPr>
      </p:pic>
      <p:sp>
        <p:nvSpPr>
          <p:cNvPr id="16" name="AutoShape 6" descr="Résultat de recherche d'images pour &quot;logo institut de l'élev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89" y="5373216"/>
            <a:ext cx="1020177" cy="854398"/>
          </a:xfrm>
          <a:prstGeom prst="rect">
            <a:avLst/>
          </a:prstGeom>
        </p:spPr>
      </p:pic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694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2841</TotalTime>
  <Words>2597</Words>
  <Application>Microsoft Office PowerPoint</Application>
  <PresentationFormat>Affichage à l'écran (4:3)</PresentationFormat>
  <Paragraphs>850</Paragraphs>
  <Slides>48</Slides>
  <Notes>48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0" baseType="lpstr">
      <vt:lpstr>Composite</vt:lpstr>
      <vt:lpstr>Feuille de calcul</vt:lpstr>
      <vt:lpstr>Présentation PowerPoint</vt:lpstr>
      <vt:lpstr>Plan</vt:lpstr>
      <vt:lpstr>Présentation PowerPoint</vt:lpstr>
      <vt:lpstr>Historique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40-50 minute,vue d'ensemble de votre programme de reproduction de lacunes  - les techniques utilisées et les sortes d'augmentations accomplies,  - comment le programme est organisé, ce que vous et d'autres en avez appris, - comment le fait changer au cours des ans,   -quelle sorte de choses vous faites maintenant et ferez dans l'avenir pour améliorer la production de lait.</dc:title>
  <dc:creator>Gilles UPRA LACAUNE</dc:creator>
  <cp:lastModifiedBy>Emma UPRA LACAUNE</cp:lastModifiedBy>
  <cp:revision>187</cp:revision>
  <dcterms:created xsi:type="dcterms:W3CDTF">2017-01-04T16:16:57Z</dcterms:created>
  <dcterms:modified xsi:type="dcterms:W3CDTF">2017-10-27T09:02:27Z</dcterms:modified>
</cp:coreProperties>
</file>